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bookmarkIdSeed="3">
  <p:sldMasterIdLst>
    <p:sldMasterId id="2147483648" r:id="rId4"/>
  </p:sldMasterIdLst>
  <p:notesMasterIdLst>
    <p:notesMasterId r:id="rId25"/>
  </p:notesMasterIdLst>
  <p:handoutMasterIdLst>
    <p:handoutMasterId r:id="rId26"/>
  </p:handoutMasterIdLst>
  <p:sldIdLst>
    <p:sldId id="428" r:id="rId5"/>
    <p:sldId id="261" r:id="rId6"/>
    <p:sldId id="319" r:id="rId7"/>
    <p:sldId id="430" r:id="rId8"/>
    <p:sldId id="577" r:id="rId9"/>
    <p:sldId id="578" r:id="rId10"/>
    <p:sldId id="579" r:id="rId11"/>
    <p:sldId id="580" r:id="rId12"/>
    <p:sldId id="581" r:id="rId13"/>
    <p:sldId id="582" r:id="rId14"/>
    <p:sldId id="583" r:id="rId15"/>
    <p:sldId id="584" r:id="rId16"/>
    <p:sldId id="585" r:id="rId17"/>
    <p:sldId id="586" r:id="rId18"/>
    <p:sldId id="587" r:id="rId19"/>
    <p:sldId id="588" r:id="rId20"/>
    <p:sldId id="589" r:id="rId21"/>
    <p:sldId id="590" r:id="rId22"/>
    <p:sldId id="591" r:id="rId23"/>
    <p:sldId id="302"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771"/>
    <a:srgbClr val="0B38F5"/>
    <a:srgbClr val="7ABC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02" d="100"/>
          <a:sy n="102" d="100"/>
        </p:scale>
        <p:origin x="192" y="49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5647B97-F030-426D-A9D1-6B39B13C23ED}" type="datetimeFigureOut">
              <a:rPr lang="en-US" smtClean="0"/>
              <a:t>10/30/23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A2751AA-B992-41E5-A909-E1A2443E23F4}"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F24CBC-D461-4ECA-A489-D3A30E0FB795}" type="datetimeFigureOut">
              <a:rPr lang="en-US" smtClean="0"/>
              <a:t>10/30/23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51351B-2C5D-457B-ABE5-B64DBC7BD410}"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eaLnBrk="1" hangingPunct="1">
              <a:buFont typeface="Wingdings" panose="05000000000000000000" pitchFamily="2" charset="2"/>
              <a:buChar char="v"/>
              <a:defRPr/>
            </a:pPr>
            <a:endParaRPr lang="en-US"/>
          </a:p>
        </p:txBody>
      </p:sp>
      <p:sp>
        <p:nvSpPr>
          <p:cNvPr id="4" name="Slide Number Placeholder 3"/>
          <p:cNvSpPr>
            <a:spLocks noGrp="1"/>
          </p:cNvSpPr>
          <p:nvPr>
            <p:ph type="sldNum" sz="quarter" idx="5"/>
          </p:nvPr>
        </p:nvSpPr>
        <p:spPr/>
        <p:txBody>
          <a:bodyPr/>
          <a:lstStyle/>
          <a:p>
            <a:fld id="{C051351B-2C5D-457B-ABE5-B64DBC7BD410}" type="slidenum">
              <a:rPr lang="en-US" smtClean="0"/>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err="1">
                <a:solidFill>
                  <a:schemeClr val="tx1"/>
                </a:solidFill>
                <a:effectLst/>
                <a:latin typeface="+mn-lt"/>
                <a:ea typeface="+mn-ea"/>
                <a:cs typeface="+mn-cs"/>
              </a:rPr>
              <a:t>Các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hệ</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số</a:t>
            </a:r>
            <a:endParaRPr lang="en-US" sz="1100" kern="1200">
              <a:solidFill>
                <a:schemeClr val="tx1"/>
              </a:solidFill>
              <a:effectLst/>
              <a:latin typeface="+mn-lt"/>
              <a:ea typeface="+mn-ea"/>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Hệ</a:t>
            </a:r>
            <a:r>
              <a:rPr lang="en-US"/>
              <a:t> </a:t>
            </a:r>
            <a:r>
              <a:rPr lang="en-US" err="1"/>
              <a:t>đếm</a:t>
            </a:r>
            <a:r>
              <a:rPr lang="en-US"/>
              <a:t> </a:t>
            </a:r>
            <a:r>
              <a:rPr lang="en-US" err="1"/>
              <a:t>theo</a:t>
            </a:r>
            <a:r>
              <a:rPr lang="en-US"/>
              <a:t> </a:t>
            </a:r>
            <a:r>
              <a:rPr lang="en-US" err="1"/>
              <a:t>vị</a:t>
            </a:r>
            <a:r>
              <a:rPr lang="en-US"/>
              <a:t> </a:t>
            </a:r>
            <a:r>
              <a:rPr lang="en-US" err="1"/>
              <a:t>trí</a:t>
            </a:r>
            <a:r>
              <a:rPr lang="en-US"/>
              <a:t> </a:t>
            </a:r>
            <a:r>
              <a:rPr lang="en-US" err="1"/>
              <a:t>của</a:t>
            </a:r>
            <a:r>
              <a:rPr lang="en-US"/>
              <a:t> </a:t>
            </a:r>
            <a:r>
              <a:rPr lang="en-US" err="1"/>
              <a:t>ký</a:t>
            </a:r>
            <a:r>
              <a:rPr lang="en-US"/>
              <a:t> </a:t>
            </a:r>
            <a:r>
              <a:rPr lang="en-US" err="1"/>
              <a:t>số</a:t>
            </a:r>
            <a:r>
              <a:rPr lang="en-US"/>
              <a:t> (Positional number system)</a:t>
            </a:r>
          </a:p>
        </p:txBody>
      </p:sp>
      <p:sp>
        <p:nvSpPr>
          <p:cNvPr id="4" name="Slide Number Placeholder 3"/>
          <p:cNvSpPr>
            <a:spLocks noGrp="1"/>
          </p:cNvSpPr>
          <p:nvPr>
            <p:ph type="sldNum" sz="quarter" idx="5"/>
          </p:nvPr>
        </p:nvSpPr>
        <p:spPr/>
        <p:txBody>
          <a:bodyPr/>
          <a:lstStyle/>
          <a:p>
            <a:fld id="{C051351B-2C5D-457B-ABE5-B64DBC7BD410}" type="slidenum">
              <a:rPr lang="en-US" smtClean="0"/>
              <a:t>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Rectangle 1"/>
          <p:cNvSpPr/>
          <p:nvPr userDrawn="1"/>
        </p:nvSpPr>
        <p:spPr>
          <a:xfrm>
            <a:off x="0" y="0"/>
            <a:ext cx="12192000" cy="6486525"/>
          </a:xfrm>
          <a:prstGeom prst="rect">
            <a:avLst/>
          </a:prstGeom>
          <a:solidFill>
            <a:srgbClr val="2237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Title 6"/>
          <p:cNvSpPr>
            <a:spLocks noGrp="1"/>
          </p:cNvSpPr>
          <p:nvPr>
            <p:ph type="title"/>
          </p:nvPr>
        </p:nvSpPr>
        <p:spPr>
          <a:xfrm>
            <a:off x="741218" y="3243262"/>
            <a:ext cx="10515600" cy="1325563"/>
          </a:xfrm>
          <a:prstGeom prst="rect">
            <a:avLst/>
          </a:prstGeom>
        </p:spPr>
        <p:txBody>
          <a:bodyPr/>
          <a:lstStyle>
            <a:lvl1pPr>
              <a:defRPr>
                <a:solidFill>
                  <a:schemeClr val="bg1"/>
                </a:solidFill>
              </a:defRPr>
            </a:lvl1pPr>
          </a:lstStyle>
          <a:p>
            <a:r>
              <a:rPr lang="en-US"/>
              <a:t>Click to edit Master title style</a:t>
            </a:r>
          </a:p>
        </p:txBody>
      </p:sp>
      <p:sp>
        <p:nvSpPr>
          <p:cNvPr id="8" name="Date Placeholder 7"/>
          <p:cNvSpPr>
            <a:spLocks noGrp="1"/>
          </p:cNvSpPr>
          <p:nvPr>
            <p:ph type="dt" sz="half" idx="10"/>
          </p:nvPr>
        </p:nvSpPr>
        <p:spPr>
          <a:xfrm>
            <a:off x="0" y="6538912"/>
            <a:ext cx="2743200" cy="365125"/>
          </a:xfrm>
        </p:spPr>
        <p:txBody>
          <a:bodyPr/>
          <a:lstStyle/>
          <a:p>
            <a:fld id="{2ADC29F2-8A35-3B44-9BA0-E01F07FBE6DF}" type="datetime1">
              <a:rPr lang="en-US" smtClean="0"/>
              <a:t>10/30/23</a:t>
            </a:fld>
            <a:endParaRPr lang="en-US"/>
          </a:p>
        </p:txBody>
      </p:sp>
      <p:sp>
        <p:nvSpPr>
          <p:cNvPr id="11" name="Footer Placeholder 10"/>
          <p:cNvSpPr>
            <a:spLocks noGrp="1"/>
          </p:cNvSpPr>
          <p:nvPr>
            <p:ph type="ftr" sz="quarter" idx="11"/>
          </p:nvPr>
        </p:nvSpPr>
        <p:spPr>
          <a:xfrm>
            <a:off x="4038600" y="6538912"/>
            <a:ext cx="4114800" cy="365125"/>
          </a:xfrm>
        </p:spPr>
        <p:txBody>
          <a:bodyPr/>
          <a:lstStyle>
            <a:lvl1pPr>
              <a:defRPr/>
            </a:lvl1pPr>
          </a:lstStyle>
          <a:p>
            <a:r>
              <a:rPr lang="en-US"/>
              <a:t>Faculty of Computer Science</a:t>
            </a:r>
          </a:p>
        </p:txBody>
      </p:sp>
      <p:sp>
        <p:nvSpPr>
          <p:cNvPr id="12" name="Slide Number Placeholder 11"/>
          <p:cNvSpPr>
            <a:spLocks noGrp="1"/>
          </p:cNvSpPr>
          <p:nvPr>
            <p:ph type="sldNum" sz="quarter" idx="12"/>
          </p:nvPr>
        </p:nvSpPr>
        <p:spPr>
          <a:xfrm>
            <a:off x="9448800" y="6538912"/>
            <a:ext cx="2743200" cy="365125"/>
          </a:xfrm>
        </p:spPr>
        <p:txBody>
          <a:bodyPr/>
          <a:lstStyle>
            <a:lvl1pPr>
              <a:defRPr>
                <a:solidFill>
                  <a:schemeClr val="bg1"/>
                </a:solidFill>
              </a:defRPr>
            </a:lvl1pPr>
          </a:lstStyle>
          <a:p>
            <a:fld id="{086B6608-6F69-448F-99DC-C9E613BFB696}" type="slidenum">
              <a:rPr lang="en-US" smtClean="0"/>
              <a:t>‹#›</a:t>
            </a:fld>
            <a:endParaRPr lang="en-US"/>
          </a:p>
        </p:txBody>
      </p:sp>
      <p:pic>
        <p:nvPicPr>
          <p:cNvPr id="5" name="Picture 4"/>
          <p:cNvPicPr>
            <a:picLocks noChangeAspect="1"/>
          </p:cNvPicPr>
          <p:nvPr userDrawn="1"/>
        </p:nvPicPr>
        <p:blipFill>
          <a:blip r:embed="rId2"/>
          <a:stretch>
            <a:fillRect/>
          </a:stretch>
        </p:blipFill>
        <p:spPr>
          <a:xfrm>
            <a:off x="2760518" y="112742"/>
            <a:ext cx="6688282" cy="2070039"/>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0" y="6580040"/>
            <a:ext cx="2743200" cy="277960"/>
          </a:xfrm>
        </p:spPr>
        <p:txBody>
          <a:bodyPr/>
          <a:lstStyle/>
          <a:p>
            <a:fld id="{6581133F-95C8-9144-9BFA-07C6A00B8411}" type="datetime1">
              <a:rPr lang="en-US" smtClean="0"/>
              <a:t>10/30/23</a:t>
            </a:fld>
            <a:endParaRPr lang="en-US"/>
          </a:p>
        </p:txBody>
      </p:sp>
      <p:sp>
        <p:nvSpPr>
          <p:cNvPr id="5" name="Footer Placeholder 4"/>
          <p:cNvSpPr>
            <a:spLocks noGrp="1"/>
          </p:cNvSpPr>
          <p:nvPr>
            <p:ph type="ftr" sz="quarter" idx="11"/>
          </p:nvPr>
        </p:nvSpPr>
        <p:spPr>
          <a:xfrm>
            <a:off x="4038600" y="6580041"/>
            <a:ext cx="4114800" cy="277960"/>
          </a:xfrm>
        </p:spPr>
        <p:txBody>
          <a:bodyPr/>
          <a:lstStyle/>
          <a:p>
            <a:r>
              <a:rPr lang="en-US"/>
              <a:t>Faculty of Computer Science</a:t>
            </a:r>
          </a:p>
        </p:txBody>
      </p:sp>
      <p:sp>
        <p:nvSpPr>
          <p:cNvPr id="6" name="Slide Number Placeholder 5"/>
          <p:cNvSpPr>
            <a:spLocks noGrp="1"/>
          </p:cNvSpPr>
          <p:nvPr>
            <p:ph type="sldNum" sz="quarter" idx="12"/>
          </p:nvPr>
        </p:nvSpPr>
        <p:spPr>
          <a:xfrm>
            <a:off x="9411566" y="6622795"/>
            <a:ext cx="2743200" cy="235206"/>
          </a:xfrm>
        </p:spPr>
        <p:txBody>
          <a:bodyPr/>
          <a:lstStyle/>
          <a:p>
            <a:fld id="{086B6608-6F69-448F-99DC-C9E613BFB696}" type="slidenum">
              <a:rPr lang="en-US" smtClean="0"/>
              <a:t>‹#›</a:t>
            </a:fld>
            <a:endParaRPr lang="en-US"/>
          </a:p>
        </p:txBody>
      </p:sp>
      <p:sp>
        <p:nvSpPr>
          <p:cNvPr id="13" name="Title 1"/>
          <p:cNvSpPr>
            <a:spLocks noGrp="1"/>
          </p:cNvSpPr>
          <p:nvPr>
            <p:ph type="title" hasCustomPrompt="1"/>
          </p:nvPr>
        </p:nvSpPr>
        <p:spPr>
          <a:xfrm>
            <a:off x="482252" y="277960"/>
            <a:ext cx="7928429" cy="553289"/>
          </a:xfrm>
          <a:prstGeom prst="rect">
            <a:avLst/>
          </a:prstGeom>
        </p:spPr>
        <p:txBody>
          <a:bodyPr>
            <a:normAutofit/>
          </a:bodyPr>
          <a:lstStyle>
            <a:lvl1pPr>
              <a:defRPr sz="3300" b="1" baseline="0">
                <a:solidFill>
                  <a:srgbClr val="223771"/>
                </a:solidFill>
              </a:defRPr>
            </a:lvl1pPr>
          </a:lstStyle>
          <a:p>
            <a:r>
              <a:rPr lang="en-US"/>
              <a:t>CHỦ ĐỀ</a:t>
            </a:r>
          </a:p>
        </p:txBody>
      </p:sp>
      <p:sp>
        <p:nvSpPr>
          <p:cNvPr id="3" name="Freeform 2"/>
          <p:cNvSpPr/>
          <p:nvPr userDrawn="1"/>
        </p:nvSpPr>
        <p:spPr>
          <a:xfrm>
            <a:off x="392906"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7" name="Picture 6"/>
          <p:cNvPicPr>
            <a:picLocks noChangeAspect="1"/>
          </p:cNvPicPr>
          <p:nvPr userDrawn="1"/>
        </p:nvPicPr>
        <p:blipFill>
          <a:blip r:embed="rId2"/>
          <a:stretch>
            <a:fillRect/>
          </a:stretch>
        </p:blipFill>
        <p:spPr>
          <a:xfrm>
            <a:off x="9686136" y="27834"/>
            <a:ext cx="2493818" cy="7718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0" y="6593185"/>
            <a:ext cx="2743200" cy="267581"/>
          </a:xfrm>
        </p:spPr>
        <p:txBody>
          <a:bodyPr/>
          <a:lstStyle/>
          <a:p>
            <a:fld id="{7FB16B2F-4ABC-DC47-941D-61DAA8C286C6}" type="datetime1">
              <a:rPr lang="en-US" smtClean="0"/>
              <a:t>10/30/23</a:t>
            </a:fld>
            <a:endParaRPr lang="en-US"/>
          </a:p>
        </p:txBody>
      </p:sp>
      <p:sp>
        <p:nvSpPr>
          <p:cNvPr id="5" name="Footer Placeholder 4"/>
          <p:cNvSpPr>
            <a:spLocks noGrp="1"/>
          </p:cNvSpPr>
          <p:nvPr>
            <p:ph type="ftr" sz="quarter" idx="11"/>
          </p:nvPr>
        </p:nvSpPr>
        <p:spPr>
          <a:xfrm>
            <a:off x="4038600" y="6590419"/>
            <a:ext cx="4114800" cy="267581"/>
          </a:xfrm>
        </p:spPr>
        <p:txBody>
          <a:bodyPr/>
          <a:lstStyle>
            <a:lvl1pPr>
              <a:defRPr/>
            </a:lvl1pPr>
          </a:lstStyle>
          <a:p>
            <a:r>
              <a:rPr lang="en-US"/>
              <a:t>Faculty of Computer Science</a:t>
            </a:r>
          </a:p>
        </p:txBody>
      </p:sp>
      <p:sp>
        <p:nvSpPr>
          <p:cNvPr id="6" name="Slide Number Placeholder 5"/>
          <p:cNvSpPr>
            <a:spLocks noGrp="1"/>
          </p:cNvSpPr>
          <p:nvPr>
            <p:ph type="sldNum" sz="quarter" idx="12"/>
          </p:nvPr>
        </p:nvSpPr>
        <p:spPr>
          <a:xfrm>
            <a:off x="9366006" y="6590419"/>
            <a:ext cx="2743200" cy="313617"/>
          </a:xfrm>
        </p:spPr>
        <p:txBody>
          <a:bodyPr/>
          <a:lstStyle/>
          <a:p>
            <a:fld id="{086B6608-6F69-448F-99DC-C9E613BFB696}" type="slidenum">
              <a:rPr lang="en-US" smtClean="0"/>
              <a:t>‹#›</a:t>
            </a:fld>
            <a:endParaRPr lang="en-US"/>
          </a:p>
        </p:txBody>
      </p:sp>
      <p:sp>
        <p:nvSpPr>
          <p:cNvPr id="3" name="Freeform 2"/>
          <p:cNvSpPr/>
          <p:nvPr userDrawn="1"/>
        </p:nvSpPr>
        <p:spPr>
          <a:xfrm>
            <a:off x="392906"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Title 6"/>
          <p:cNvSpPr>
            <a:spLocks noGrp="1"/>
          </p:cNvSpPr>
          <p:nvPr>
            <p:ph type="title"/>
          </p:nvPr>
        </p:nvSpPr>
        <p:spPr>
          <a:xfrm>
            <a:off x="487476" y="2949384"/>
            <a:ext cx="10515600" cy="1325563"/>
          </a:xfrm>
          <a:prstGeom prst="rect">
            <a:avLst/>
          </a:prstGeom>
        </p:spPr>
        <p:txBody>
          <a:bodyPr/>
          <a:lstStyle>
            <a:lvl1pPr>
              <a:defRPr sz="6000"/>
            </a:lvl1pPr>
          </a:lstStyle>
          <a:p>
            <a:r>
              <a:rPr lang="en-US"/>
              <a:t>Click to edit Master title style</a:t>
            </a:r>
          </a:p>
        </p:txBody>
      </p:sp>
      <p:pic>
        <p:nvPicPr>
          <p:cNvPr id="8" name="Picture 7"/>
          <p:cNvPicPr>
            <a:picLocks noChangeAspect="1"/>
          </p:cNvPicPr>
          <p:nvPr userDrawn="1"/>
        </p:nvPicPr>
        <p:blipFill>
          <a:blip r:embed="rId2"/>
          <a:stretch>
            <a:fillRect/>
          </a:stretch>
        </p:blipFill>
        <p:spPr>
          <a:xfrm>
            <a:off x="9686136" y="27834"/>
            <a:ext cx="2493818" cy="7718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04C81F4-8D9B-F149-A772-453CF73C4882}" type="datetime1">
              <a:rPr lang="en-US" smtClean="0"/>
              <a:t>10/30/23</a:t>
            </a:fld>
            <a:endParaRPr lang="en-US"/>
          </a:p>
        </p:txBody>
      </p:sp>
      <p:sp>
        <p:nvSpPr>
          <p:cNvPr id="5" name="Footer Placeholder 4"/>
          <p:cNvSpPr>
            <a:spLocks noGrp="1"/>
          </p:cNvSpPr>
          <p:nvPr>
            <p:ph type="ftr" sz="quarter" idx="11"/>
          </p:nvPr>
        </p:nvSpPr>
        <p:spPr>
          <a:xfrm>
            <a:off x="3886200" y="6603821"/>
            <a:ext cx="4114800" cy="254179"/>
          </a:xfrm>
        </p:spPr>
        <p:txBody>
          <a:bodyPr/>
          <a:lstStyle/>
          <a:p>
            <a:r>
              <a:rPr lang="en-US"/>
              <a:t>Faculty of Computer Science</a:t>
            </a:r>
          </a:p>
        </p:txBody>
      </p:sp>
      <p:sp>
        <p:nvSpPr>
          <p:cNvPr id="6" name="Slide Number Placeholder 5"/>
          <p:cNvSpPr>
            <a:spLocks noGrp="1"/>
          </p:cNvSpPr>
          <p:nvPr>
            <p:ph type="sldNum" sz="quarter" idx="12"/>
          </p:nvPr>
        </p:nvSpPr>
        <p:spPr>
          <a:xfrm>
            <a:off x="9421090" y="6600831"/>
            <a:ext cx="2743200" cy="274321"/>
          </a:xfrm>
        </p:spPr>
        <p:txBody>
          <a:bodyPr/>
          <a:lstStyle/>
          <a:p>
            <a:fld id="{086B6608-6F69-448F-99DC-C9E613BFB696}" type="slidenum">
              <a:rPr lang="en-US" smtClean="0"/>
              <a:t>‹#›</a:t>
            </a:fld>
            <a:endParaRPr lang="en-US"/>
          </a:p>
        </p:txBody>
      </p:sp>
      <p:sp>
        <p:nvSpPr>
          <p:cNvPr id="12" name="Title 1"/>
          <p:cNvSpPr>
            <a:spLocks noGrp="1"/>
          </p:cNvSpPr>
          <p:nvPr>
            <p:ph type="title" hasCustomPrompt="1"/>
          </p:nvPr>
        </p:nvSpPr>
        <p:spPr>
          <a:xfrm>
            <a:off x="340857" y="243489"/>
            <a:ext cx="8061101" cy="553289"/>
          </a:xfrm>
          <a:prstGeom prst="rect">
            <a:avLst/>
          </a:prstGeom>
        </p:spPr>
        <p:txBody>
          <a:bodyPr>
            <a:normAutofit/>
          </a:bodyPr>
          <a:lstStyle>
            <a:lvl1pPr>
              <a:defRPr sz="3300" b="1" baseline="0">
                <a:solidFill>
                  <a:srgbClr val="223771"/>
                </a:solidFill>
              </a:defRPr>
            </a:lvl1pPr>
          </a:lstStyle>
          <a:p>
            <a:r>
              <a:rPr lang="en-US"/>
              <a:t>CHỦ ĐỀ</a:t>
            </a:r>
          </a:p>
        </p:txBody>
      </p:sp>
      <p:sp>
        <p:nvSpPr>
          <p:cNvPr id="8" name="Freeform 7"/>
          <p:cNvSpPr/>
          <p:nvPr userDrawn="1"/>
        </p:nvSpPr>
        <p:spPr>
          <a:xfrm>
            <a:off x="311261"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3" name="Content Placeholder 12"/>
          <p:cNvSpPr>
            <a:spLocks noGrp="1"/>
          </p:cNvSpPr>
          <p:nvPr>
            <p:ph sz="quarter" idx="13"/>
          </p:nvPr>
        </p:nvSpPr>
        <p:spPr>
          <a:xfrm>
            <a:off x="309218" y="1169080"/>
            <a:ext cx="11551617" cy="495413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noChangeAspect="1"/>
          </p:cNvPicPr>
          <p:nvPr userDrawn="1"/>
        </p:nvPicPr>
        <p:blipFill>
          <a:blip r:embed="rId2"/>
          <a:stretch>
            <a:fillRect/>
          </a:stretch>
        </p:blipFill>
        <p:spPr>
          <a:xfrm>
            <a:off x="9686136" y="27834"/>
            <a:ext cx="2493818" cy="771843"/>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63685" y="2846231"/>
            <a:ext cx="4417452" cy="1460428"/>
          </a:xfrm>
          <a:prstGeom prst="rect">
            <a:avLst/>
          </a:prstGeom>
        </p:spPr>
        <p:txBody>
          <a:bodyPr anchor="b">
            <a:normAutofit/>
          </a:bodyPr>
          <a:lstStyle>
            <a:lvl1pPr algn="r">
              <a:defRPr sz="5600" b="1" baseline="0">
                <a:solidFill>
                  <a:srgbClr val="223771"/>
                </a:solidFill>
                <a:latin typeface="Arial" panose="020B0604020202020204" pitchFamily="34" charset="0"/>
                <a:cs typeface="Arial" panose="020B0604020202020204" pitchFamily="34" charset="0"/>
              </a:defRPr>
            </a:lvl1pPr>
          </a:lstStyle>
          <a:p>
            <a:r>
              <a:rPr lang="en-US"/>
              <a:t>CHỦ ĐỀ</a:t>
            </a:r>
          </a:p>
        </p:txBody>
      </p:sp>
      <p:sp>
        <p:nvSpPr>
          <p:cNvPr id="3" name="Subtitle 2"/>
          <p:cNvSpPr>
            <a:spLocks noGrp="1"/>
          </p:cNvSpPr>
          <p:nvPr>
            <p:ph type="subTitle" idx="1" hasCustomPrompt="1"/>
          </p:nvPr>
        </p:nvSpPr>
        <p:spPr>
          <a:xfrm>
            <a:off x="7263685" y="4429523"/>
            <a:ext cx="4417452" cy="750072"/>
          </a:xfrm>
          <a:prstGeom prst="rect">
            <a:avLst/>
          </a:prstGeom>
        </p:spPr>
        <p:txBody>
          <a:bodyPr/>
          <a:lstStyle>
            <a:lvl1pPr marL="0" indent="0" algn="r">
              <a:buNone/>
              <a:defRPr sz="2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err="1"/>
              <a:t>Nội</a:t>
            </a:r>
            <a:r>
              <a:rPr lang="en-US"/>
              <a:t> dung</a:t>
            </a:r>
          </a:p>
        </p:txBody>
      </p:sp>
      <p:sp>
        <p:nvSpPr>
          <p:cNvPr id="4" name="Date Placeholder 3"/>
          <p:cNvSpPr>
            <a:spLocks noGrp="1"/>
          </p:cNvSpPr>
          <p:nvPr>
            <p:ph type="dt" sz="half" idx="10"/>
          </p:nvPr>
        </p:nvSpPr>
        <p:spPr/>
        <p:txBody>
          <a:bodyPr/>
          <a:lstStyle/>
          <a:p>
            <a:fld id="{A5848E96-F886-9E45-BAC7-33A661AECD8F}" type="datetime1">
              <a:rPr lang="en-US" smtClean="0"/>
              <a:t>10/30/23</a:t>
            </a:fld>
            <a:endParaRPr lang="en-US"/>
          </a:p>
        </p:txBody>
      </p:sp>
      <p:sp>
        <p:nvSpPr>
          <p:cNvPr id="5" name="Footer Placeholder 4"/>
          <p:cNvSpPr>
            <a:spLocks noGrp="1"/>
          </p:cNvSpPr>
          <p:nvPr>
            <p:ph type="ftr" sz="quarter" idx="11"/>
          </p:nvPr>
        </p:nvSpPr>
        <p:spPr/>
        <p:txBody>
          <a:bodyPr/>
          <a:lstStyle/>
          <a:p>
            <a:r>
              <a:rPr lang="en-US"/>
              <a:t>Faculty of Computer Science</a:t>
            </a:r>
          </a:p>
        </p:txBody>
      </p:sp>
      <p:sp>
        <p:nvSpPr>
          <p:cNvPr id="6" name="Slide Number Placeholder 5"/>
          <p:cNvSpPr>
            <a:spLocks noGrp="1"/>
          </p:cNvSpPr>
          <p:nvPr>
            <p:ph type="sldNum" sz="quarter" idx="12"/>
          </p:nvPr>
        </p:nvSpPr>
        <p:spPr/>
        <p:txBody>
          <a:bodyPr/>
          <a:lstStyle/>
          <a:p>
            <a:fld id="{086B6608-6F69-448F-99DC-C9E613BFB696}" type="slidenum">
              <a:rPr lang="en-US" smtClean="0"/>
              <a:t>‹#›</a:t>
            </a:fld>
            <a:endParaRPr lang="en-US"/>
          </a:p>
        </p:txBody>
      </p:sp>
      <p:sp>
        <p:nvSpPr>
          <p:cNvPr id="11" name="Content Placeholder 2"/>
          <p:cNvSpPr>
            <a:spLocks noGrp="1"/>
          </p:cNvSpPr>
          <p:nvPr>
            <p:ph idx="13" hasCustomPrompt="1"/>
          </p:nvPr>
        </p:nvSpPr>
        <p:spPr>
          <a:xfrm>
            <a:off x="1" y="862149"/>
            <a:ext cx="7096258" cy="5631943"/>
          </a:xfrm>
          <a:prstGeom prst="rect">
            <a:avLst/>
          </a:prstGeom>
        </p:spPr>
        <p:txBody>
          <a:bodyPr/>
          <a:lstStyle>
            <a:lvl1pPr marL="0" indent="0">
              <a:buNone/>
              <a:defRPr baseline="0"/>
            </a:lvl1pPr>
          </a:lstStyle>
          <a:p>
            <a:pPr lvl="0"/>
            <a:r>
              <a:rPr lang="en-US"/>
              <a:t>Hình ảnh</a:t>
            </a: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367FA5C-BBC5-F34A-8D4B-FB47B828F008}" type="datetime1">
              <a:rPr lang="en-US" smtClean="0"/>
              <a:t>10/30/23</a:t>
            </a:fld>
            <a:endParaRPr lang="en-US"/>
          </a:p>
        </p:txBody>
      </p:sp>
      <p:sp>
        <p:nvSpPr>
          <p:cNvPr id="5" name="Footer Placeholder 4"/>
          <p:cNvSpPr>
            <a:spLocks noGrp="1"/>
          </p:cNvSpPr>
          <p:nvPr>
            <p:ph type="ftr" sz="quarter" idx="11"/>
          </p:nvPr>
        </p:nvSpPr>
        <p:spPr/>
        <p:txBody>
          <a:bodyPr/>
          <a:lstStyle/>
          <a:p>
            <a:r>
              <a:rPr lang="en-US"/>
              <a:t>Faculty of Computer Science</a:t>
            </a:r>
          </a:p>
        </p:txBody>
      </p:sp>
      <p:sp>
        <p:nvSpPr>
          <p:cNvPr id="6" name="Slide Number Placeholder 5"/>
          <p:cNvSpPr>
            <a:spLocks noGrp="1"/>
          </p:cNvSpPr>
          <p:nvPr>
            <p:ph type="sldNum" sz="quarter" idx="12"/>
          </p:nvPr>
        </p:nvSpPr>
        <p:spPr/>
        <p:txBody>
          <a:bodyPr/>
          <a:lstStyle/>
          <a:p>
            <a:fld id="{086B6608-6F69-448F-99DC-C9E613BFB696}" type="slidenum">
              <a:rPr lang="en-US" smtClean="0"/>
              <a:t>‹#›</a:t>
            </a:fld>
            <a:endParaRPr lang="en-US"/>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
        <p:nvSpPr>
          <p:cNvPr id="14" name="Freeform 13"/>
          <p:cNvSpPr/>
          <p:nvPr userDrawn="1"/>
        </p:nvSpPr>
        <p:spPr>
          <a:xfrm>
            <a:off x="392906"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6" name="Content Placeholder 15"/>
          <p:cNvSpPr>
            <a:spLocks noGrp="1"/>
          </p:cNvSpPr>
          <p:nvPr>
            <p:ph sz="quarter" idx="13" hasCustomPrompt="1"/>
          </p:nvPr>
        </p:nvSpPr>
        <p:spPr>
          <a:xfrm>
            <a:off x="392906" y="278800"/>
            <a:ext cx="5813198" cy="457200"/>
          </a:xfrm>
          <a:prstGeom prst="rect">
            <a:avLst/>
          </a:prstGeom>
        </p:spPr>
        <p:txBody>
          <a:bodyPr>
            <a:normAutofit/>
          </a:bodyPr>
          <a:lstStyle>
            <a:lvl1pPr>
              <a:defRPr lang="en-US" sz="3300" b="1" baseline="0" dirty="0">
                <a:solidFill>
                  <a:srgbClr val="223771"/>
                </a:solidFill>
                <a:ea typeface="+mj-ea"/>
              </a:defRPr>
            </a:lvl1pPr>
          </a:lstStyle>
          <a:p>
            <a:pPr marL="0" lvl="0">
              <a:spcBef>
                <a:spcPct val="0"/>
              </a:spcBef>
              <a:buNone/>
            </a:pPr>
            <a:r>
              <a:rPr lang="en-US"/>
              <a:t>CHỦ ĐỀ</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1899" y="351789"/>
            <a:ext cx="8061101" cy="922762"/>
          </a:xfrm>
          <a:prstGeom prst="rect">
            <a:avLst/>
          </a:prstGeom>
        </p:spPr>
        <p:txBody>
          <a:bodyPr>
            <a:normAutofit/>
          </a:bodyPr>
          <a:lstStyle>
            <a:lvl1pPr>
              <a:defRPr sz="3000" b="1">
                <a:solidFill>
                  <a:srgbClr val="223771"/>
                </a:solidFill>
              </a:defRPr>
            </a:lvl1pPr>
          </a:lstStyle>
          <a:p>
            <a:r>
              <a:rPr lang="en-US" err="1"/>
              <a:t>Chủ</a:t>
            </a:r>
            <a:r>
              <a:rPr lang="en-US"/>
              <a:t> </a:t>
            </a:r>
            <a:r>
              <a:rPr lang="en-US" err="1"/>
              <a:t>đề</a:t>
            </a:r>
            <a:endParaRPr lang="en-US"/>
          </a:p>
        </p:txBody>
      </p:sp>
      <p:sp>
        <p:nvSpPr>
          <p:cNvPr id="3" name="Content Placeholder 2"/>
          <p:cNvSpPr>
            <a:spLocks noGrp="1"/>
          </p:cNvSpPr>
          <p:nvPr>
            <p:ph sz="half" idx="1"/>
          </p:nvPr>
        </p:nvSpPr>
        <p:spPr>
          <a:xfrm>
            <a:off x="701899" y="1639781"/>
            <a:ext cx="3336702"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1710" y="1639781"/>
            <a:ext cx="3331872"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9EA9993-3931-734A-999C-643CB5C129B2}" type="datetime1">
              <a:rPr lang="en-US" smtClean="0"/>
              <a:t>10/30/23</a:t>
            </a:fld>
            <a:endParaRPr lang="en-US"/>
          </a:p>
        </p:txBody>
      </p:sp>
      <p:sp>
        <p:nvSpPr>
          <p:cNvPr id="6" name="Footer Placeholder 5"/>
          <p:cNvSpPr>
            <a:spLocks noGrp="1"/>
          </p:cNvSpPr>
          <p:nvPr>
            <p:ph type="ftr" sz="quarter" idx="11"/>
          </p:nvPr>
        </p:nvSpPr>
        <p:spPr/>
        <p:txBody>
          <a:bodyPr/>
          <a:lstStyle/>
          <a:p>
            <a:r>
              <a:rPr lang="en-US"/>
              <a:t>Faculty of Computer Science</a:t>
            </a:r>
          </a:p>
        </p:txBody>
      </p:sp>
      <p:sp>
        <p:nvSpPr>
          <p:cNvPr id="7" name="Slide Number Placeholder 6"/>
          <p:cNvSpPr>
            <a:spLocks noGrp="1"/>
          </p:cNvSpPr>
          <p:nvPr>
            <p:ph type="sldNum" sz="quarter" idx="12"/>
          </p:nvPr>
        </p:nvSpPr>
        <p:spPr/>
        <p:txBody>
          <a:bodyPr/>
          <a:lstStyle/>
          <a:p>
            <a:fld id="{086B6608-6F69-448F-99DC-C9E613BFB696}" type="slidenum">
              <a:rPr lang="en-US" smtClean="0"/>
              <a:t>‹#›</a:t>
            </a:fld>
            <a:endParaRPr lang="en-US"/>
          </a:p>
        </p:txBody>
      </p:sp>
      <p:sp>
        <p:nvSpPr>
          <p:cNvPr id="9" name="Content Placeholder 3"/>
          <p:cNvSpPr>
            <a:spLocks noGrp="1"/>
          </p:cNvSpPr>
          <p:nvPr>
            <p:ph sz="half" idx="13"/>
          </p:nvPr>
        </p:nvSpPr>
        <p:spPr>
          <a:xfrm>
            <a:off x="8426539" y="1639781"/>
            <a:ext cx="3331872"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208BB2-8EF9-0A4A-94B9-C7C5C4A1EC1A}" type="datetime1">
              <a:rPr lang="en-US" smtClean="0"/>
              <a:t>10/30/23</a:t>
            </a:fld>
            <a:endParaRPr lang="en-US"/>
          </a:p>
        </p:txBody>
      </p:sp>
      <p:sp>
        <p:nvSpPr>
          <p:cNvPr id="3" name="Footer Placeholder 2"/>
          <p:cNvSpPr>
            <a:spLocks noGrp="1"/>
          </p:cNvSpPr>
          <p:nvPr>
            <p:ph type="ftr" sz="quarter" idx="11"/>
          </p:nvPr>
        </p:nvSpPr>
        <p:spPr/>
        <p:txBody>
          <a:bodyPr/>
          <a:lstStyle/>
          <a:p>
            <a:r>
              <a:rPr lang="en-US"/>
              <a:t>Faculty of Computer Science</a:t>
            </a:r>
          </a:p>
        </p:txBody>
      </p:sp>
      <p:sp>
        <p:nvSpPr>
          <p:cNvPr id="4" name="Slide Number Placeholder 3"/>
          <p:cNvSpPr>
            <a:spLocks noGrp="1"/>
          </p:cNvSpPr>
          <p:nvPr>
            <p:ph type="sldNum" sz="quarter" idx="12"/>
          </p:nvPr>
        </p:nvSpPr>
        <p:spPr/>
        <p:txBody>
          <a:bodyPr/>
          <a:lstStyle/>
          <a:p>
            <a:fld id="{086B6608-6F69-448F-99DC-C9E613BFB696}" type="slidenum">
              <a:rPr lang="en-US" smtClean="0"/>
              <a:t>‹#›</a:t>
            </a:fld>
            <a:endParaRPr lang="en-US"/>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11" name="Rectangle 10"/>
          <p:cNvSpPr/>
          <p:nvPr userDrawn="1"/>
        </p:nvSpPr>
        <p:spPr>
          <a:xfrm>
            <a:off x="-121920" y="-237060"/>
            <a:ext cx="12486640" cy="7267780"/>
          </a:xfrm>
          <a:prstGeom prst="rect">
            <a:avLst/>
          </a:prstGeom>
          <a:solidFill>
            <a:srgbClr val="2237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4" name="Title 1"/>
          <p:cNvSpPr>
            <a:spLocks noGrp="1"/>
          </p:cNvSpPr>
          <p:nvPr>
            <p:ph type="title"/>
          </p:nvPr>
        </p:nvSpPr>
        <p:spPr>
          <a:xfrm>
            <a:off x="419100" y="3191940"/>
            <a:ext cx="11353800" cy="474119"/>
          </a:xfrm>
        </p:spPr>
        <p:txBody>
          <a:bodyPr>
            <a:noAutofit/>
          </a:bodyPr>
          <a:lstStyle>
            <a:lvl1pPr>
              <a:defRPr sz="6000">
                <a:solidFill>
                  <a:schemeClr val="bg1"/>
                </a:solidFill>
                <a:latin typeface="Times New Roman" panose="02020603050405020304" pitchFamily="18" charset="0"/>
                <a:cs typeface="Times New Roman" panose="02020603050405020304" pitchFamily="18" charset="0"/>
              </a:defRPr>
            </a:lvl1pPr>
          </a:lstStyle>
          <a:p>
            <a:r>
              <a:rPr lang="en-US"/>
              <a:t>Click to edit Master title style</a:t>
            </a:r>
          </a:p>
        </p:txBody>
      </p:sp>
      <p:sp>
        <p:nvSpPr>
          <p:cNvPr id="15" name="Text Placeholder 3"/>
          <p:cNvSpPr>
            <a:spLocks noGrp="1"/>
          </p:cNvSpPr>
          <p:nvPr>
            <p:ph type="body" sz="quarter" idx="10" hasCustomPrompt="1"/>
          </p:nvPr>
        </p:nvSpPr>
        <p:spPr>
          <a:xfrm>
            <a:off x="419100" y="2393483"/>
            <a:ext cx="8059738" cy="488498"/>
          </a:xfrm>
        </p:spPr>
        <p:txBody>
          <a:bodyPr>
            <a:normAutofit/>
          </a:bodyPr>
          <a:lstStyle>
            <a:lvl1pPr marL="0" indent="0">
              <a:buNone/>
              <a:defRPr sz="2000" b="0" spc="300">
                <a:solidFill>
                  <a:srgbClr val="36C2B4"/>
                </a:solidFill>
                <a:latin typeface="Times New Roman" panose="02020603050405020304" pitchFamily="18" charset="0"/>
                <a:ea typeface="Times New Roman" panose="02020603050405020304" pitchFamily="18" charset="0"/>
                <a:cs typeface="Times New Roman" panose="02020603050405020304" pitchFamily="18"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TITLE STYLE</a:t>
            </a:r>
          </a:p>
        </p:txBody>
      </p:sp>
      <p:pic>
        <p:nvPicPr>
          <p:cNvPr id="8" name="Picture 7"/>
          <p:cNvPicPr>
            <a:picLocks noChangeAspect="1"/>
          </p:cNvPicPr>
          <p:nvPr userDrawn="1"/>
        </p:nvPicPr>
        <p:blipFill>
          <a:blip r:embed="rId2"/>
          <a:stretch>
            <a:fillRect/>
          </a:stretch>
        </p:blipFill>
        <p:spPr>
          <a:xfrm>
            <a:off x="9121249" y="62654"/>
            <a:ext cx="2982808" cy="923186"/>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p:cNvGrpSpPr/>
          <p:nvPr/>
        </p:nvGrpSpPr>
        <p:grpSpPr>
          <a:xfrm>
            <a:off x="0" y="6494093"/>
            <a:ext cx="12192000" cy="373091"/>
            <a:chOff x="0" y="1661375"/>
            <a:chExt cx="12192000" cy="373091"/>
          </a:xfrm>
        </p:grpSpPr>
        <p:sp>
          <p:nvSpPr>
            <p:cNvPr id="8" name="Rectangle 7"/>
            <p:cNvSpPr/>
            <p:nvPr/>
          </p:nvSpPr>
          <p:spPr>
            <a:xfrm>
              <a:off x="0" y="1661375"/>
              <a:ext cx="12192000" cy="109728"/>
            </a:xfrm>
            <a:prstGeom prst="rect">
              <a:avLst/>
            </a:prstGeom>
            <a:solidFill>
              <a:srgbClr val="F265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760146"/>
              <a:ext cx="12192000" cy="274320"/>
            </a:xfrm>
            <a:prstGeom prst="rect">
              <a:avLst/>
            </a:prstGeom>
            <a:solidFill>
              <a:srgbClr val="2237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Footer Placeholder 4"/>
          <p:cNvSpPr>
            <a:spLocks noGrp="1"/>
          </p:cNvSpPr>
          <p:nvPr>
            <p:ph type="ftr" sz="quarter" idx="3"/>
          </p:nvPr>
        </p:nvSpPr>
        <p:spPr>
          <a:xfrm>
            <a:off x="3872345" y="6603821"/>
            <a:ext cx="4114800" cy="254179"/>
          </a:xfrm>
          <a:prstGeom prst="rect">
            <a:avLst/>
          </a:prstGeom>
        </p:spPr>
        <p:txBody>
          <a:bodyPr vert="horz" lIns="91440" tIns="45720" rIns="91440" bIns="45720" rtlCol="0" anchor="ctr"/>
          <a:lstStyle>
            <a:lvl1pPr algn="ctr">
              <a:defRPr sz="1200">
                <a:solidFill>
                  <a:schemeClr val="bg1"/>
                </a:solidFill>
              </a:defRPr>
            </a:lvl1pPr>
          </a:lstStyle>
          <a:p>
            <a:r>
              <a:rPr lang="en-US"/>
              <a:t>Faculty of Computer Science</a:t>
            </a:r>
          </a:p>
        </p:txBody>
      </p:sp>
      <p:sp>
        <p:nvSpPr>
          <p:cNvPr id="6" name="Slide Number Placeholder 5"/>
          <p:cNvSpPr>
            <a:spLocks noGrp="1"/>
          </p:cNvSpPr>
          <p:nvPr>
            <p:ph type="sldNum" sz="quarter" idx="4"/>
          </p:nvPr>
        </p:nvSpPr>
        <p:spPr>
          <a:xfrm>
            <a:off x="9448800" y="6600831"/>
            <a:ext cx="2743200" cy="274321"/>
          </a:xfrm>
          <a:prstGeom prst="rect">
            <a:avLst/>
          </a:prstGeom>
        </p:spPr>
        <p:txBody>
          <a:bodyPr vert="horz" lIns="91440" tIns="45720" rIns="91440" bIns="45720" rtlCol="0" anchor="ctr"/>
          <a:lstStyle>
            <a:lvl1pPr algn="r">
              <a:defRPr sz="1200">
                <a:solidFill>
                  <a:schemeClr val="bg1"/>
                </a:solidFill>
              </a:defRPr>
            </a:lvl1pPr>
          </a:lstStyle>
          <a:p>
            <a:fld id="{086B6608-6F69-448F-99DC-C9E613BFB696}" type="slidenum">
              <a:rPr lang="en-US" smtClean="0"/>
              <a:t>‹#›</a:t>
            </a:fld>
            <a:endParaRPr lang="en-US"/>
          </a:p>
        </p:txBody>
      </p:sp>
      <p:sp>
        <p:nvSpPr>
          <p:cNvPr id="4" name="Date Placeholder 3"/>
          <p:cNvSpPr>
            <a:spLocks noGrp="1"/>
          </p:cNvSpPr>
          <p:nvPr>
            <p:ph type="dt" sz="half" idx="2"/>
          </p:nvPr>
        </p:nvSpPr>
        <p:spPr>
          <a:xfrm>
            <a:off x="0" y="6600831"/>
            <a:ext cx="2743200" cy="257170"/>
          </a:xfrm>
          <a:prstGeom prst="rect">
            <a:avLst/>
          </a:prstGeom>
        </p:spPr>
        <p:txBody>
          <a:bodyPr vert="horz" lIns="91440" tIns="45720" rIns="91440" bIns="45720" rtlCol="0" anchor="ctr"/>
          <a:lstStyle>
            <a:lvl1pPr algn="l">
              <a:defRPr sz="1200">
                <a:solidFill>
                  <a:schemeClr val="bg1"/>
                </a:solidFill>
              </a:defRPr>
            </a:lvl1pPr>
          </a:lstStyle>
          <a:p>
            <a:fld id="{CBCC389D-A578-F146-9A31-D111C4D9A08F}" type="datetime1">
              <a:rPr lang="en-US" smtClean="0"/>
              <a:t>10/30/23</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9.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09972" y="2733722"/>
            <a:ext cx="8256073" cy="823070"/>
          </a:xfrm>
        </p:spPr>
        <p:txBody>
          <a:bodyPr/>
          <a:lstStyle/>
          <a:p>
            <a:pPr algn="ctr"/>
            <a:r>
              <a:rPr lang="en-US" dirty="0">
                <a:latin typeface="+mn-lt"/>
              </a:rPr>
              <a:t>Introduction to Computing</a:t>
            </a:r>
          </a:p>
        </p:txBody>
      </p:sp>
      <p:sp>
        <p:nvSpPr>
          <p:cNvPr id="3" name="Date Placeholder 2"/>
          <p:cNvSpPr>
            <a:spLocks noGrp="1"/>
          </p:cNvSpPr>
          <p:nvPr>
            <p:ph type="dt" sz="half" idx="10"/>
          </p:nvPr>
        </p:nvSpPr>
        <p:spPr/>
        <p:txBody>
          <a:bodyPr/>
          <a:lstStyle/>
          <a:p>
            <a:fld id="{2ADC29F2-8A35-3B44-9BA0-E01F07FBE6DF}" type="datetime1">
              <a:rPr lang="en-US" smtClean="0"/>
              <a:t>10/30/23</a:t>
            </a:fld>
            <a:endParaRPr lang="en-US"/>
          </a:p>
        </p:txBody>
      </p:sp>
      <p:sp>
        <p:nvSpPr>
          <p:cNvPr id="4" name="Footer Placeholder 3"/>
          <p:cNvSpPr>
            <a:spLocks noGrp="1"/>
          </p:cNvSpPr>
          <p:nvPr>
            <p:ph type="ftr" sz="quarter" idx="11"/>
          </p:nvPr>
        </p:nvSpPr>
        <p:spPr/>
        <p:txBody>
          <a:bodyPr/>
          <a:lstStyle/>
          <a:p>
            <a:r>
              <a:rPr lang="en-US"/>
              <a:t>Faculty of Computer Science</a:t>
            </a:r>
          </a:p>
        </p:txBody>
      </p:sp>
      <p:sp>
        <p:nvSpPr>
          <p:cNvPr id="5" name="Slide Number Placeholder 4"/>
          <p:cNvSpPr>
            <a:spLocks noGrp="1"/>
          </p:cNvSpPr>
          <p:nvPr>
            <p:ph type="sldNum" sz="quarter" idx="12"/>
          </p:nvPr>
        </p:nvSpPr>
        <p:spPr/>
        <p:txBody>
          <a:bodyPr/>
          <a:lstStyle/>
          <a:p>
            <a:fld id="{086B6608-6F69-448F-99DC-C9E613BFB696}" type="slidenum">
              <a:rPr lang="en-US" smtClean="0"/>
              <a:t>1</a:t>
            </a:fld>
            <a:endParaRPr lang="en-US"/>
          </a:p>
        </p:txBody>
      </p:sp>
      <p:sp>
        <p:nvSpPr>
          <p:cNvPr id="7" name="Title 1"/>
          <p:cNvSpPr txBox="1"/>
          <p:nvPr/>
        </p:nvSpPr>
        <p:spPr>
          <a:xfrm>
            <a:off x="851026" y="3892995"/>
            <a:ext cx="10547288" cy="1204106"/>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bg1"/>
                </a:solidFill>
                <a:latin typeface="Arial" panose="020B0604020202020204" pitchFamily="34" charset="0"/>
                <a:ea typeface="+mj-ea"/>
                <a:cs typeface="Arial" panose="020B0604020202020204" pitchFamily="34" charset="0"/>
              </a:defRPr>
            </a:lvl1pPr>
          </a:lstStyle>
          <a:p>
            <a:pPr algn="ctr"/>
            <a:r>
              <a:rPr lang="en-US" sz="4000" dirty="0">
                <a:solidFill>
                  <a:srgbClr val="FFC000"/>
                </a:solidFill>
                <a:latin typeface="+mn-lt"/>
                <a:cs typeface="Arial" panose="020B0604020202020204"/>
              </a:rPr>
              <a:t>Lecture 5: Computer Hardware &amp; Operating System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BF8896-B94B-43E5-CC31-5EDE89F9F24F}"/>
              </a:ext>
            </a:extLst>
          </p:cNvPr>
          <p:cNvSpPr>
            <a:spLocks noGrp="1"/>
          </p:cNvSpPr>
          <p:nvPr>
            <p:ph type="dt" sz="half" idx="10"/>
          </p:nvPr>
        </p:nvSpPr>
        <p:spPr/>
        <p:txBody>
          <a:bodyPr/>
          <a:lstStyle/>
          <a:p>
            <a:fld id="{604C81F4-8D9B-F149-A772-453CF73C4882}" type="datetime1">
              <a:rPr lang="en-US" smtClean="0"/>
              <a:t>10/30/23</a:t>
            </a:fld>
            <a:endParaRPr lang="en-US"/>
          </a:p>
        </p:txBody>
      </p:sp>
      <p:sp>
        <p:nvSpPr>
          <p:cNvPr id="3" name="Footer Placeholder 2">
            <a:extLst>
              <a:ext uri="{FF2B5EF4-FFF2-40B4-BE49-F238E27FC236}">
                <a16:creationId xmlns:a16="http://schemas.microsoft.com/office/drawing/2014/main" id="{E45A1626-211C-25FE-A6A2-995244E059DC}"/>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08436016-191A-6616-73A9-A1EF9234828D}"/>
              </a:ext>
            </a:extLst>
          </p:cNvPr>
          <p:cNvSpPr>
            <a:spLocks noGrp="1"/>
          </p:cNvSpPr>
          <p:nvPr>
            <p:ph type="sldNum" sz="quarter" idx="12"/>
          </p:nvPr>
        </p:nvSpPr>
        <p:spPr/>
        <p:txBody>
          <a:bodyPr/>
          <a:lstStyle/>
          <a:p>
            <a:fld id="{086B6608-6F69-448F-99DC-C9E613BFB696}" type="slidenum">
              <a:rPr lang="en-US" smtClean="0"/>
              <a:t>10</a:t>
            </a:fld>
            <a:endParaRPr lang="en-US"/>
          </a:p>
        </p:txBody>
      </p:sp>
      <p:sp>
        <p:nvSpPr>
          <p:cNvPr id="5" name="Title 4">
            <a:extLst>
              <a:ext uri="{FF2B5EF4-FFF2-40B4-BE49-F238E27FC236}">
                <a16:creationId xmlns:a16="http://schemas.microsoft.com/office/drawing/2014/main" id="{44F1C653-2D58-D184-C461-D4338795F79B}"/>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Main Memory </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86FB67AF-A1FC-CAB5-3B48-AF64B9A79430}"/>
              </a:ext>
            </a:extLst>
          </p:cNvPr>
          <p:cNvSpPr>
            <a:spLocks noGrp="1"/>
          </p:cNvSpPr>
          <p:nvPr>
            <p:ph sz="quarter" idx="13"/>
          </p:nvPr>
        </p:nvSpPr>
        <p:spPr>
          <a:xfrm>
            <a:off x="320191" y="1060223"/>
            <a:ext cx="11551617" cy="4954133"/>
          </a:xfrm>
        </p:spPr>
        <p:txBody>
          <a:bodyPr/>
          <a:lstStyle/>
          <a:p>
            <a:pPr>
              <a:spcBef>
                <a:spcPts val="0"/>
              </a:spcBef>
              <a:spcAft>
                <a:spcPts val="600"/>
              </a:spcAft>
              <a:buFont typeface="Wingdings" pitchFamily="2" charset="2"/>
              <a:buChar char="v"/>
            </a:pPr>
            <a:r>
              <a:rPr lang="en-GB" sz="2400" b="1" i="0" dirty="0">
                <a:solidFill>
                  <a:srgbClr val="242021"/>
                </a:solidFill>
                <a:effectLst/>
                <a:latin typeface="+mn-lt"/>
              </a:rPr>
              <a:t>Main memory </a:t>
            </a:r>
            <a:r>
              <a:rPr lang="en-GB" sz="2400" b="0" i="0" dirty="0">
                <a:solidFill>
                  <a:srgbClr val="242021"/>
                </a:solidFill>
                <a:effectLst/>
                <a:latin typeface="+mn-lt"/>
              </a:rPr>
              <a:t>consists of a collection of storage locations, each with a unique identifier, called an </a:t>
            </a:r>
            <a:r>
              <a:rPr lang="en-GB" sz="2400" b="0" i="1" dirty="0">
                <a:solidFill>
                  <a:srgbClr val="242021"/>
                </a:solidFill>
                <a:effectLst/>
                <a:latin typeface="+mn-lt"/>
              </a:rPr>
              <a:t>address</a:t>
            </a:r>
            <a:r>
              <a:rPr lang="en-GB" sz="2400" b="0" i="0" dirty="0">
                <a:solidFill>
                  <a:srgbClr val="242021"/>
                </a:solidFill>
                <a:effectLst/>
                <a:latin typeface="+mn-lt"/>
              </a:rPr>
              <a:t>. </a:t>
            </a:r>
          </a:p>
          <a:p>
            <a:pPr>
              <a:spcBef>
                <a:spcPts val="0"/>
              </a:spcBef>
              <a:spcAft>
                <a:spcPts val="600"/>
              </a:spcAft>
              <a:buFont typeface="Wingdings" pitchFamily="2" charset="2"/>
              <a:buChar char="v"/>
            </a:pPr>
            <a:r>
              <a:rPr lang="en-GB" sz="2400" b="0" i="0" dirty="0">
                <a:solidFill>
                  <a:srgbClr val="242021"/>
                </a:solidFill>
                <a:effectLst/>
                <a:latin typeface="+mn-lt"/>
              </a:rPr>
              <a:t>Data is transferred to and from memory in groups of bits called </a:t>
            </a:r>
            <a:r>
              <a:rPr lang="en-GB" sz="2400" b="0" i="1" dirty="0">
                <a:solidFill>
                  <a:srgbClr val="242021"/>
                </a:solidFill>
                <a:effectLst/>
                <a:latin typeface="+mn-lt"/>
              </a:rPr>
              <a:t>words</a:t>
            </a:r>
            <a:r>
              <a:rPr lang="en-GB" sz="2400" b="0" i="0" dirty="0">
                <a:solidFill>
                  <a:srgbClr val="242021"/>
                </a:solidFill>
                <a:effectLst/>
                <a:latin typeface="+mn-lt"/>
              </a:rPr>
              <a:t>. </a:t>
            </a:r>
          </a:p>
          <a:p>
            <a:pPr>
              <a:spcBef>
                <a:spcPts val="0"/>
              </a:spcBef>
              <a:spcAft>
                <a:spcPts val="600"/>
              </a:spcAft>
              <a:buFont typeface="Wingdings" pitchFamily="2" charset="2"/>
              <a:buChar char="v"/>
            </a:pPr>
            <a:r>
              <a:rPr lang="en-GB" sz="2400" b="0" i="0" dirty="0">
                <a:solidFill>
                  <a:srgbClr val="242021"/>
                </a:solidFill>
                <a:effectLst/>
                <a:latin typeface="+mn-lt"/>
              </a:rPr>
              <a:t>A word can be a group of 8 bits, 16 bits, 32 bits, or 64 bits (and growing). </a:t>
            </a:r>
          </a:p>
          <a:p>
            <a:pPr>
              <a:spcBef>
                <a:spcPts val="0"/>
              </a:spcBef>
              <a:spcAft>
                <a:spcPts val="600"/>
              </a:spcAft>
              <a:buFont typeface="Wingdings" pitchFamily="2" charset="2"/>
              <a:buChar char="v"/>
            </a:pPr>
            <a:r>
              <a:rPr lang="en-GB" sz="2400" b="0" i="0" dirty="0">
                <a:solidFill>
                  <a:srgbClr val="242021"/>
                </a:solidFill>
                <a:effectLst/>
                <a:latin typeface="+mn-lt"/>
              </a:rPr>
              <a:t>The word is 8 bits, it is referred to as a </a:t>
            </a:r>
            <a:r>
              <a:rPr lang="en-GB" sz="2400" b="0" i="1" dirty="0">
                <a:solidFill>
                  <a:srgbClr val="242021"/>
                </a:solidFill>
                <a:effectLst/>
                <a:latin typeface="+mn-lt"/>
              </a:rPr>
              <a:t>byte</a:t>
            </a:r>
            <a:r>
              <a:rPr lang="en-GB" sz="2400" b="0" i="0" dirty="0">
                <a:solidFill>
                  <a:srgbClr val="242021"/>
                </a:solidFill>
                <a:effectLst/>
                <a:latin typeface="+mn-lt"/>
              </a:rPr>
              <a:t>. The term ‘byte’ is so common in computer science that sometimes a 16-bit word is referred to as a 2-byte word, or a 32-bit word is referred to as a 4-byte word.</a:t>
            </a:r>
            <a:r>
              <a:rPr lang="en-GB" sz="2400" dirty="0">
                <a:latin typeface="+mn-lt"/>
              </a:rPr>
              <a:t> </a:t>
            </a:r>
            <a:br>
              <a:rPr lang="en-GB" sz="2400" dirty="0">
                <a:latin typeface="+mn-lt"/>
              </a:rPr>
            </a:br>
            <a:endParaRPr lang="LID4096" sz="2400" dirty="0">
              <a:latin typeface="+mn-lt"/>
            </a:endParaRPr>
          </a:p>
        </p:txBody>
      </p:sp>
      <p:pic>
        <p:nvPicPr>
          <p:cNvPr id="8" name="Picture 7">
            <a:extLst>
              <a:ext uri="{FF2B5EF4-FFF2-40B4-BE49-F238E27FC236}">
                <a16:creationId xmlns:a16="http://schemas.microsoft.com/office/drawing/2014/main" id="{D3AF800F-5E89-33B3-F564-DE5B51829AB6}"/>
              </a:ext>
            </a:extLst>
          </p:cNvPr>
          <p:cNvPicPr>
            <a:picLocks noChangeAspect="1"/>
          </p:cNvPicPr>
          <p:nvPr/>
        </p:nvPicPr>
        <p:blipFill rotWithShape="1">
          <a:blip r:embed="rId2"/>
          <a:srcRect t="20842" b="7632"/>
          <a:stretch/>
        </p:blipFill>
        <p:spPr>
          <a:xfrm>
            <a:off x="2161178" y="3793752"/>
            <a:ext cx="7869644" cy="2242376"/>
          </a:xfrm>
          <a:prstGeom prst="rect">
            <a:avLst/>
          </a:prstGeom>
        </p:spPr>
      </p:pic>
    </p:spTree>
    <p:extLst>
      <p:ext uri="{BB962C8B-B14F-4D97-AF65-F5344CB8AC3E}">
        <p14:creationId xmlns:p14="http://schemas.microsoft.com/office/powerpoint/2010/main" val="1831983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E53BA7-9F38-F3D9-0278-56674E8294C4}"/>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61C92511-9616-84EE-04B6-8ED2908F6EA3}"/>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4AC59331-B976-B379-DD62-BDD71D84E709}"/>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11</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B234FDFA-97E9-75CF-8597-85CF708FCBD7}"/>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Address Space </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C0C737C1-6C38-A8B9-D583-EFECC17646CC}"/>
              </a:ext>
            </a:extLst>
          </p:cNvPr>
          <p:cNvSpPr>
            <a:spLocks noGrp="1"/>
          </p:cNvSpPr>
          <p:nvPr>
            <p:ph sz="quarter" idx="13"/>
          </p:nvPr>
        </p:nvSpPr>
        <p:spPr>
          <a:xfrm>
            <a:off x="309305" y="1027565"/>
            <a:ext cx="11854985" cy="4954133"/>
          </a:xfrm>
        </p:spPr>
        <p:txBody>
          <a:bodyPr/>
          <a:lstStyle/>
          <a:p>
            <a:pPr>
              <a:lnSpc>
                <a:spcPct val="100000"/>
              </a:lnSpc>
              <a:spcBef>
                <a:spcPts val="0"/>
              </a:spcBef>
              <a:spcAft>
                <a:spcPts val="600"/>
              </a:spcAft>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To access a word in memory requires an identifier. </a:t>
            </a:r>
          </a:p>
          <a:p>
            <a:pPr>
              <a:lnSpc>
                <a:spcPct val="100000"/>
              </a:lnSpc>
              <a:spcBef>
                <a:spcPts val="0"/>
              </a:spcBef>
              <a:spcAft>
                <a:spcPts val="600"/>
              </a:spcAft>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Although programmers use a name to identify a word (or a collection of words), at the hardware level each word is identified by an address. </a:t>
            </a:r>
          </a:p>
          <a:p>
            <a:pPr>
              <a:lnSpc>
                <a:spcPct val="100000"/>
              </a:lnSpc>
              <a:spcBef>
                <a:spcPts val="0"/>
              </a:spcBef>
              <a:spcAft>
                <a:spcPts val="600"/>
              </a:spcAft>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The total number of uniquely identifiable locations in memory is called the </a:t>
            </a:r>
            <a:r>
              <a:rPr lang="en-GB" sz="2400" b="1" i="0" dirty="0">
                <a:solidFill>
                  <a:srgbClr val="242021"/>
                </a:solidFill>
                <a:effectLst/>
                <a:latin typeface="Calibri" panose="020F0502020204030204" pitchFamily="34" charset="0"/>
                <a:cs typeface="Calibri" panose="020F0502020204030204" pitchFamily="34" charset="0"/>
              </a:rPr>
              <a:t>address space</a:t>
            </a:r>
            <a:r>
              <a:rPr lang="en-GB" sz="2400" b="0" i="0" dirty="0">
                <a:solidFill>
                  <a:srgbClr val="242021"/>
                </a:solidFill>
                <a:effectLst/>
                <a:latin typeface="Calibri" panose="020F0502020204030204" pitchFamily="34" charset="0"/>
                <a:cs typeface="Calibri" panose="020F0502020204030204" pitchFamily="34" charset="0"/>
              </a:rPr>
              <a:t>. </a:t>
            </a:r>
          </a:p>
          <a:p>
            <a:pPr>
              <a:lnSpc>
                <a:spcPct val="100000"/>
              </a:lnSpc>
              <a:spcBef>
                <a:spcPts val="0"/>
              </a:spcBef>
              <a:spcAft>
                <a:spcPts val="600"/>
              </a:spcAft>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For example, a memory with 64 kilobytes and a word size of 1 byte has an address space that ranges from 0 to 65535.</a:t>
            </a:r>
            <a:r>
              <a:rPr lang="en-GB" sz="2400" dirty="0">
                <a:latin typeface="Calibri" panose="020F0502020204030204" pitchFamily="34" charset="0"/>
                <a:cs typeface="Calibri" panose="020F0502020204030204" pitchFamily="34" charset="0"/>
              </a:rPr>
              <a:t> </a:t>
            </a:r>
            <a:br>
              <a:rPr lang="en-GB" sz="2400" dirty="0">
                <a:latin typeface="Calibri" panose="020F0502020204030204" pitchFamily="34" charset="0"/>
                <a:cs typeface="Calibri" panose="020F0502020204030204" pitchFamily="34" charset="0"/>
              </a:rPr>
            </a:br>
            <a:endParaRPr lang="LID4096" sz="2400"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F026A596-E3FD-0200-6F81-57576BA05D39}"/>
              </a:ext>
            </a:extLst>
          </p:cNvPr>
          <p:cNvPicPr>
            <a:picLocks noChangeAspect="1"/>
          </p:cNvPicPr>
          <p:nvPr/>
        </p:nvPicPr>
        <p:blipFill rotWithShape="1">
          <a:blip r:embed="rId2"/>
          <a:srcRect t="1957"/>
          <a:stretch/>
        </p:blipFill>
        <p:spPr>
          <a:xfrm>
            <a:off x="2252662" y="3830635"/>
            <a:ext cx="7381875" cy="2259920"/>
          </a:xfrm>
          <a:prstGeom prst="rect">
            <a:avLst/>
          </a:prstGeom>
        </p:spPr>
      </p:pic>
    </p:spTree>
    <p:extLst>
      <p:ext uri="{BB962C8B-B14F-4D97-AF65-F5344CB8AC3E}">
        <p14:creationId xmlns:p14="http://schemas.microsoft.com/office/powerpoint/2010/main" val="739258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61BC70-CB79-FD12-3FC5-48CBBEDC0490}"/>
              </a:ext>
            </a:extLst>
          </p:cNvPr>
          <p:cNvSpPr>
            <a:spLocks noGrp="1"/>
          </p:cNvSpPr>
          <p:nvPr>
            <p:ph type="dt" sz="half" idx="10"/>
          </p:nvPr>
        </p:nvSpPr>
        <p:spPr/>
        <p:txBody>
          <a:bodyPr/>
          <a:lstStyle/>
          <a:p>
            <a:fld id="{604C81F4-8D9B-F149-A772-453CF73C4882}" type="datetime1">
              <a:rPr lang="en-US" smtClean="0"/>
              <a:t>10/30/23</a:t>
            </a:fld>
            <a:endParaRPr lang="en-US"/>
          </a:p>
        </p:txBody>
      </p:sp>
      <p:sp>
        <p:nvSpPr>
          <p:cNvPr id="3" name="Footer Placeholder 2">
            <a:extLst>
              <a:ext uri="{FF2B5EF4-FFF2-40B4-BE49-F238E27FC236}">
                <a16:creationId xmlns:a16="http://schemas.microsoft.com/office/drawing/2014/main" id="{90862E2E-06A0-6C17-487A-C2084AF7B89A}"/>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840C0B86-537E-DD22-B073-141622FE9F91}"/>
              </a:ext>
            </a:extLst>
          </p:cNvPr>
          <p:cNvSpPr>
            <a:spLocks noGrp="1"/>
          </p:cNvSpPr>
          <p:nvPr>
            <p:ph type="sldNum" sz="quarter" idx="12"/>
          </p:nvPr>
        </p:nvSpPr>
        <p:spPr/>
        <p:txBody>
          <a:bodyPr/>
          <a:lstStyle/>
          <a:p>
            <a:fld id="{086B6608-6F69-448F-99DC-C9E613BFB696}" type="slidenum">
              <a:rPr lang="en-US" smtClean="0"/>
              <a:t>12</a:t>
            </a:fld>
            <a:endParaRPr lang="en-US"/>
          </a:p>
        </p:txBody>
      </p:sp>
      <p:sp>
        <p:nvSpPr>
          <p:cNvPr id="5" name="Title 4">
            <a:extLst>
              <a:ext uri="{FF2B5EF4-FFF2-40B4-BE49-F238E27FC236}">
                <a16:creationId xmlns:a16="http://schemas.microsoft.com/office/drawing/2014/main" id="{115E3B48-705C-08E0-76B5-D1139AA1E7F6}"/>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Examples</a:t>
            </a:r>
            <a:endParaRPr lang="LID4096" sz="4000" dirty="0">
              <a:latin typeface="Calibri" panose="020F0502020204030204" pitchFamily="34" charset="0"/>
              <a:cs typeface="Calibri" panose="020F0502020204030204" pitchFamily="34" charset="0"/>
            </a:endParaRPr>
          </a:p>
        </p:txBody>
      </p:sp>
      <p:pic>
        <p:nvPicPr>
          <p:cNvPr id="8" name="Content Placeholder 7">
            <a:extLst>
              <a:ext uri="{FF2B5EF4-FFF2-40B4-BE49-F238E27FC236}">
                <a16:creationId xmlns:a16="http://schemas.microsoft.com/office/drawing/2014/main" id="{6D405C9F-4817-F26A-D0E2-97C71F3D3A6D}"/>
              </a:ext>
            </a:extLst>
          </p:cNvPr>
          <p:cNvPicPr>
            <a:picLocks noGrp="1" noChangeAspect="1"/>
          </p:cNvPicPr>
          <p:nvPr>
            <p:ph sz="quarter" idx="13"/>
          </p:nvPr>
        </p:nvPicPr>
        <p:blipFill>
          <a:blip r:embed="rId2"/>
          <a:stretch>
            <a:fillRect/>
          </a:stretch>
        </p:blipFill>
        <p:spPr>
          <a:xfrm>
            <a:off x="426551" y="874464"/>
            <a:ext cx="10636783" cy="5318106"/>
          </a:xfrm>
        </p:spPr>
      </p:pic>
    </p:spTree>
    <p:extLst>
      <p:ext uri="{BB962C8B-B14F-4D97-AF65-F5344CB8AC3E}">
        <p14:creationId xmlns:p14="http://schemas.microsoft.com/office/powerpoint/2010/main" val="569132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607221-E22F-6BC0-9313-80D94DE94925}"/>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E735E6C7-88B6-FE7B-002C-7B24575A8BDA}"/>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7C7C6CBF-2537-0998-2059-FCF47D2313C2}"/>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13</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A2DD593D-C7AD-3193-1E0A-CD53F27F899A}"/>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Memory Types: RAM and ROM</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28628192-58B8-8E21-61DF-03F27648BB3E}"/>
              </a:ext>
            </a:extLst>
          </p:cNvPr>
          <p:cNvSpPr>
            <a:spLocks noGrp="1"/>
          </p:cNvSpPr>
          <p:nvPr>
            <p:ph sz="quarter" idx="13"/>
          </p:nvPr>
        </p:nvSpPr>
        <p:spPr>
          <a:xfrm>
            <a:off x="309218" y="1081994"/>
            <a:ext cx="11551617" cy="4954133"/>
          </a:xfrm>
        </p:spPr>
        <p:txBody>
          <a:bodyPr/>
          <a:lstStyle/>
          <a:p>
            <a:pPr>
              <a:lnSpc>
                <a:spcPct val="100000"/>
              </a:lnSpc>
              <a:spcBef>
                <a:spcPts val="0"/>
              </a:spcBef>
              <a:spcAft>
                <a:spcPts val="600"/>
              </a:spcAft>
              <a:buFont typeface="Wingdings" pitchFamily="2" charset="2"/>
              <a:buChar char="v"/>
            </a:pPr>
            <a:r>
              <a:rPr lang="en-US" sz="2400" b="1" i="1" dirty="0">
                <a:solidFill>
                  <a:srgbClr val="D20F45"/>
                </a:solidFill>
                <a:effectLst/>
                <a:latin typeface="Calibri" panose="020F0502020204030204" pitchFamily="34" charset="0"/>
                <a:cs typeface="Calibri" panose="020F0502020204030204" pitchFamily="34" charset="0"/>
              </a:rPr>
              <a:t>RAM: </a:t>
            </a:r>
            <a:r>
              <a:rPr lang="en-GB" sz="2400" b="1" i="0" dirty="0">
                <a:solidFill>
                  <a:srgbClr val="242021"/>
                </a:solidFill>
                <a:effectLst/>
                <a:latin typeface="Calibri" panose="020F0502020204030204" pitchFamily="34" charset="0"/>
                <a:cs typeface="Calibri" panose="020F0502020204030204" pitchFamily="34" charset="0"/>
              </a:rPr>
              <a:t>Random access memory (RAM) </a:t>
            </a:r>
            <a:r>
              <a:rPr lang="en-GB" sz="2400" b="0" i="0" dirty="0">
                <a:solidFill>
                  <a:srgbClr val="242021"/>
                </a:solidFill>
                <a:effectLst/>
                <a:latin typeface="Calibri" panose="020F0502020204030204" pitchFamily="34" charset="0"/>
                <a:cs typeface="Calibri" panose="020F0502020204030204" pitchFamily="34" charset="0"/>
              </a:rPr>
              <a:t>makes up most of the main memory in a computer. </a:t>
            </a:r>
          </a:p>
          <a:p>
            <a:pPr>
              <a:lnSpc>
                <a:spcPct val="100000"/>
              </a:lnSpc>
              <a:spcBef>
                <a:spcPts val="0"/>
              </a:spcBef>
              <a:spcAft>
                <a:spcPts val="600"/>
              </a:spcAft>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A data item can be accessed randomly—using the address of the memory location—without the need to access all data items located before it. </a:t>
            </a:r>
          </a:p>
          <a:p>
            <a:pPr>
              <a:lnSpc>
                <a:spcPct val="100000"/>
              </a:lnSpc>
              <a:spcBef>
                <a:spcPts val="0"/>
              </a:spcBef>
              <a:spcAft>
                <a:spcPts val="600"/>
              </a:spcAft>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All information in RAM is erased if you turn off the computer or if there is a power outage. </a:t>
            </a:r>
          </a:p>
          <a:p>
            <a:pPr>
              <a:lnSpc>
                <a:spcPct val="100000"/>
              </a:lnSpc>
              <a:spcBef>
                <a:spcPts val="0"/>
              </a:spcBef>
              <a:spcAft>
                <a:spcPts val="600"/>
              </a:spcAft>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RAM technology is divided into two broad categories: SRAM and DRAM.</a:t>
            </a:r>
            <a:r>
              <a:rPr lang="en-GB" sz="2400" dirty="0">
                <a:latin typeface="Calibri" panose="020F0502020204030204" pitchFamily="34" charset="0"/>
                <a:cs typeface="Calibri" panose="020F0502020204030204" pitchFamily="34" charset="0"/>
              </a:rPr>
              <a:t> </a:t>
            </a:r>
          </a:p>
          <a:p>
            <a:pPr lvl="1">
              <a:lnSpc>
                <a:spcPct val="100000"/>
              </a:lnSpc>
              <a:spcBef>
                <a:spcPts val="0"/>
              </a:spcBef>
              <a:spcAft>
                <a:spcPts val="600"/>
              </a:spcAft>
              <a:buFont typeface="Courier New" panose="02070309020205020404" pitchFamily="49" charset="0"/>
              <a:buChar char="o"/>
            </a:pPr>
            <a:r>
              <a:rPr lang="en-GB" sz="2000" b="1" i="0" dirty="0">
                <a:solidFill>
                  <a:srgbClr val="242021"/>
                </a:solidFill>
                <a:effectLst/>
                <a:latin typeface="Calibri" panose="020F0502020204030204" pitchFamily="34" charset="0"/>
                <a:cs typeface="Calibri" panose="020F0502020204030204" pitchFamily="34" charset="0"/>
              </a:rPr>
              <a:t>Static RAM (SRAM) </a:t>
            </a:r>
            <a:r>
              <a:rPr lang="en-GB" sz="2000" b="0" i="0" dirty="0">
                <a:solidFill>
                  <a:srgbClr val="242021"/>
                </a:solidFill>
                <a:effectLst/>
                <a:latin typeface="Calibri" panose="020F0502020204030204" pitchFamily="34" charset="0"/>
                <a:cs typeface="Calibri" panose="020F0502020204030204" pitchFamily="34" charset="0"/>
              </a:rPr>
              <a:t>technology uses traditional </a:t>
            </a:r>
            <a:r>
              <a:rPr lang="en-GB" sz="2000" b="0" i="1" dirty="0">
                <a:solidFill>
                  <a:srgbClr val="242021"/>
                </a:solidFill>
                <a:effectLst/>
                <a:latin typeface="Calibri" panose="020F0502020204030204" pitchFamily="34" charset="0"/>
                <a:cs typeface="Calibri" panose="020F0502020204030204" pitchFamily="34" charset="0"/>
              </a:rPr>
              <a:t>flip-flop gates </a:t>
            </a:r>
            <a:r>
              <a:rPr lang="en-GB" sz="2000" b="0" i="0" dirty="0">
                <a:solidFill>
                  <a:srgbClr val="242021"/>
                </a:solidFill>
                <a:effectLst/>
                <a:latin typeface="Calibri" panose="020F0502020204030204" pitchFamily="34" charset="0"/>
                <a:cs typeface="Calibri" panose="020F0502020204030204" pitchFamily="34" charset="0"/>
              </a:rPr>
              <a:t>to hold data. The gates hold their state (0 or 1), which means that data is stored as long as the power is on and there is no need to refresh memory locations. SRAM is fast but expensive.</a:t>
            </a:r>
          </a:p>
          <a:p>
            <a:pPr lvl="1">
              <a:lnSpc>
                <a:spcPct val="100000"/>
              </a:lnSpc>
              <a:spcBef>
                <a:spcPts val="0"/>
              </a:spcBef>
              <a:spcAft>
                <a:spcPts val="600"/>
              </a:spcAft>
              <a:buFont typeface="Courier New" panose="02070309020205020404" pitchFamily="49" charset="0"/>
              <a:buChar char="o"/>
            </a:pPr>
            <a:r>
              <a:rPr lang="en-GB" sz="2000" b="1" i="0" dirty="0">
                <a:solidFill>
                  <a:srgbClr val="242021"/>
                </a:solidFill>
                <a:effectLst/>
                <a:latin typeface="Calibri" panose="020F0502020204030204" pitchFamily="34" charset="0"/>
                <a:cs typeface="Calibri" panose="020F0502020204030204" pitchFamily="34" charset="0"/>
              </a:rPr>
              <a:t>Dynamic RAM (DRAM) </a:t>
            </a:r>
            <a:r>
              <a:rPr lang="en-GB" sz="2000" b="0" i="0" dirty="0">
                <a:solidFill>
                  <a:srgbClr val="242021"/>
                </a:solidFill>
                <a:effectLst/>
                <a:latin typeface="Calibri" panose="020F0502020204030204" pitchFamily="34" charset="0"/>
                <a:cs typeface="Calibri" panose="020F0502020204030204" pitchFamily="34" charset="0"/>
              </a:rPr>
              <a:t>technology uses capacitors, electrical devices that can store energy, for data storage. If a capacitor is charged, the state is 1; if it is discharged, the state is 0. Because a capacitor loses some of its charge with time, DRAM memory cells need to be refreshed periodically. DRAMs are slow but inexpensive.</a:t>
            </a:r>
            <a:br>
              <a:rPr lang="en-GB" dirty="0">
                <a:latin typeface="Calibri" panose="020F0502020204030204" pitchFamily="34" charset="0"/>
                <a:cs typeface="Calibri" panose="020F0502020204030204" pitchFamily="34" charset="0"/>
              </a:rPr>
            </a:br>
            <a:r>
              <a:rPr lang="en-GB" dirty="0">
                <a:latin typeface="Calibri" panose="020F0502020204030204" pitchFamily="34" charset="0"/>
                <a:cs typeface="Calibri" panose="020F0502020204030204" pitchFamily="34" charset="0"/>
              </a:rPr>
              <a:t> </a:t>
            </a:r>
            <a:br>
              <a:rPr lang="en-GB" dirty="0">
                <a:latin typeface="Calibri" panose="020F0502020204030204" pitchFamily="34" charset="0"/>
                <a:cs typeface="Calibri" panose="020F0502020204030204" pitchFamily="34" charset="0"/>
              </a:rPr>
            </a:br>
            <a:br>
              <a:rPr lang="en-GB" dirty="0">
                <a:latin typeface="Calibri" panose="020F0502020204030204" pitchFamily="34" charset="0"/>
                <a:cs typeface="Calibri" panose="020F0502020204030204" pitchFamily="34" charset="0"/>
              </a:rPr>
            </a:br>
            <a:br>
              <a:rPr lang="en-US" dirty="0">
                <a:latin typeface="Calibri" panose="020F0502020204030204" pitchFamily="34" charset="0"/>
                <a:cs typeface="Calibri" panose="020F0502020204030204" pitchFamily="34" charset="0"/>
              </a:rPr>
            </a:br>
            <a:endParaRPr lang="LID4096"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01993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1FFFC0-BEB9-FD16-302B-8718C5FCA21A}"/>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D92A0961-A309-0E75-9E76-F8F2B6852890}"/>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681406AC-914F-BBE7-0F6E-DC755B8C075A}"/>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14</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67F81293-6670-6A63-1568-B44449629968}"/>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ROM</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CCE389E3-B11E-172A-BCCC-3E508201F08F}"/>
              </a:ext>
            </a:extLst>
          </p:cNvPr>
          <p:cNvSpPr>
            <a:spLocks noGrp="1"/>
          </p:cNvSpPr>
          <p:nvPr>
            <p:ph sz="quarter" idx="13"/>
          </p:nvPr>
        </p:nvSpPr>
        <p:spPr>
          <a:xfrm>
            <a:off x="309218" y="1027566"/>
            <a:ext cx="11551617" cy="5220834"/>
          </a:xfrm>
        </p:spPr>
        <p:txBody>
          <a:bodyPr/>
          <a:lstStyle/>
          <a:p>
            <a:pPr>
              <a:buFont typeface="Wingdings" pitchFamily="2" charset="2"/>
              <a:buChar char="v"/>
            </a:pPr>
            <a:r>
              <a:rPr lang="en-GB" sz="2000" b="0" i="0" dirty="0">
                <a:solidFill>
                  <a:srgbClr val="242021"/>
                </a:solidFill>
                <a:effectLst/>
                <a:latin typeface="Calibri" panose="020F0502020204030204" pitchFamily="34" charset="0"/>
                <a:cs typeface="Calibri" panose="020F0502020204030204" pitchFamily="34" charset="0"/>
              </a:rPr>
              <a:t>The contents of </a:t>
            </a:r>
            <a:r>
              <a:rPr lang="en-GB" sz="2000" b="1" i="0" dirty="0">
                <a:solidFill>
                  <a:srgbClr val="242021"/>
                </a:solidFill>
                <a:effectLst/>
                <a:latin typeface="Calibri" panose="020F0502020204030204" pitchFamily="34" charset="0"/>
                <a:cs typeface="Calibri" panose="020F0502020204030204" pitchFamily="34" charset="0"/>
              </a:rPr>
              <a:t>read-only memory (ROM) </a:t>
            </a:r>
            <a:r>
              <a:rPr lang="en-GB" sz="2000" b="0" i="0" dirty="0">
                <a:solidFill>
                  <a:srgbClr val="242021"/>
                </a:solidFill>
                <a:effectLst/>
                <a:latin typeface="Calibri" panose="020F0502020204030204" pitchFamily="34" charset="0"/>
                <a:cs typeface="Calibri" panose="020F0502020204030204" pitchFamily="34" charset="0"/>
              </a:rPr>
              <a:t>are written by the manufacturer, and the CPU can read from, but not write to, ROM. </a:t>
            </a:r>
          </a:p>
          <a:p>
            <a:pPr>
              <a:buFont typeface="Wingdings" pitchFamily="2" charset="2"/>
              <a:buChar char="v"/>
            </a:pPr>
            <a:r>
              <a:rPr lang="en-GB" sz="2000" b="0" i="0" dirty="0">
                <a:solidFill>
                  <a:srgbClr val="242021"/>
                </a:solidFill>
                <a:effectLst/>
                <a:latin typeface="Calibri" panose="020F0502020204030204" pitchFamily="34" charset="0"/>
                <a:cs typeface="Calibri" panose="020F0502020204030204" pitchFamily="34" charset="0"/>
              </a:rPr>
              <a:t>Contents are not lost if turn off the computer.  It is used for programs or data that must not be erased or changed even if you turn off the computer. </a:t>
            </a:r>
          </a:p>
          <a:p>
            <a:pPr>
              <a:buFont typeface="Wingdings" pitchFamily="2" charset="2"/>
              <a:buChar char="v"/>
            </a:pPr>
            <a:r>
              <a:rPr lang="en-US" sz="2000" b="1" i="1" dirty="0">
                <a:solidFill>
                  <a:srgbClr val="D20F45"/>
                </a:solidFill>
                <a:effectLst/>
                <a:latin typeface="Calibri" panose="020F0502020204030204" pitchFamily="34" charset="0"/>
                <a:cs typeface="Calibri" panose="020F0502020204030204" pitchFamily="34" charset="0"/>
              </a:rPr>
              <a:t>PROM</a:t>
            </a:r>
            <a:r>
              <a:rPr lang="en-US" sz="2000" dirty="0">
                <a:latin typeface="Calibri" panose="020F0502020204030204" pitchFamily="34" charset="0"/>
                <a:cs typeface="Calibri" panose="020F0502020204030204" pitchFamily="34" charset="0"/>
              </a:rPr>
              <a:t> </a:t>
            </a:r>
          </a:p>
          <a:p>
            <a:pPr lvl="1">
              <a:buFont typeface="Courier New" panose="02070309020205020404" pitchFamily="49" charset="0"/>
              <a:buChar char="o"/>
            </a:pPr>
            <a:r>
              <a:rPr lang="en-GB" sz="1800" b="0" i="0" dirty="0">
                <a:solidFill>
                  <a:srgbClr val="242021"/>
                </a:solidFill>
                <a:effectLst/>
                <a:latin typeface="Calibri" panose="020F0502020204030204" pitchFamily="34" charset="0"/>
                <a:cs typeface="Calibri" panose="020F0502020204030204" pitchFamily="34" charset="0"/>
              </a:rPr>
              <a:t>One variation of ROM is </a:t>
            </a:r>
            <a:r>
              <a:rPr lang="en-GB" sz="1800" b="1" i="0" dirty="0">
                <a:solidFill>
                  <a:srgbClr val="242021"/>
                </a:solidFill>
                <a:effectLst/>
                <a:latin typeface="Calibri" panose="020F0502020204030204" pitchFamily="34" charset="0"/>
                <a:cs typeface="Calibri" panose="020F0502020204030204" pitchFamily="34" charset="0"/>
              </a:rPr>
              <a:t>programmable read-only memory (PROM)</a:t>
            </a:r>
            <a:r>
              <a:rPr lang="en-GB" sz="1800" b="0" i="0" dirty="0">
                <a:solidFill>
                  <a:srgbClr val="242021"/>
                </a:solidFill>
                <a:effectLst/>
                <a:latin typeface="Calibri" panose="020F0502020204030204" pitchFamily="34" charset="0"/>
                <a:cs typeface="Calibri" panose="020F0502020204030204" pitchFamily="34" charset="0"/>
              </a:rPr>
              <a:t>.  This type of memory is blank when the computer is shipped. The user of the computer, with some special equipment, can store programs on it. </a:t>
            </a:r>
          </a:p>
          <a:p>
            <a:pPr lvl="1">
              <a:buFont typeface="Courier New" panose="02070309020205020404" pitchFamily="49" charset="0"/>
              <a:buChar char="o"/>
            </a:pPr>
            <a:r>
              <a:rPr lang="en-GB" sz="1800" b="0" i="0" dirty="0">
                <a:solidFill>
                  <a:srgbClr val="242021"/>
                </a:solidFill>
                <a:effectLst/>
                <a:latin typeface="Calibri" panose="020F0502020204030204" pitchFamily="34" charset="0"/>
                <a:cs typeface="Calibri" panose="020F0502020204030204" pitchFamily="34" charset="0"/>
              </a:rPr>
              <a:t>When programs are stored, it behaves like ROM and cannot be overwritten. This allows a computer user to store specific programs in PROM</a:t>
            </a:r>
            <a:r>
              <a:rPr lang="en-GB" sz="1800" dirty="0">
                <a:latin typeface="Calibri" panose="020F0502020204030204" pitchFamily="34" charset="0"/>
                <a:cs typeface="Calibri" panose="020F0502020204030204" pitchFamily="34" charset="0"/>
              </a:rPr>
              <a:t> </a:t>
            </a:r>
          </a:p>
          <a:p>
            <a:pPr>
              <a:buFont typeface="Wingdings" pitchFamily="2" charset="2"/>
              <a:buChar char="v"/>
            </a:pPr>
            <a:r>
              <a:rPr lang="en-GB" sz="2000" b="1" i="1" dirty="0">
                <a:solidFill>
                  <a:srgbClr val="D20F45"/>
                </a:solidFill>
                <a:effectLst/>
                <a:latin typeface="Calibri" panose="020F0502020204030204" pitchFamily="34" charset="0"/>
                <a:cs typeface="Calibri" panose="020F0502020204030204" pitchFamily="34" charset="0"/>
              </a:rPr>
              <a:t>EPROM</a:t>
            </a:r>
          </a:p>
          <a:p>
            <a:pPr lvl="1">
              <a:buFont typeface="Courier New" panose="02070309020205020404" pitchFamily="49" charset="0"/>
              <a:buChar char="o"/>
            </a:pPr>
            <a:r>
              <a:rPr lang="en-GB" sz="1800" b="0" i="0" dirty="0">
                <a:solidFill>
                  <a:srgbClr val="242021"/>
                </a:solidFill>
                <a:effectLst/>
                <a:latin typeface="Calibri" panose="020F0502020204030204" pitchFamily="34" charset="0"/>
                <a:cs typeface="Calibri" panose="020F0502020204030204" pitchFamily="34" charset="0"/>
              </a:rPr>
              <a:t>A variation of PROM is </a:t>
            </a:r>
            <a:r>
              <a:rPr lang="en-GB" sz="1800" b="1" i="0" dirty="0">
                <a:solidFill>
                  <a:srgbClr val="242021"/>
                </a:solidFill>
                <a:effectLst/>
                <a:latin typeface="Calibri" panose="020F0502020204030204" pitchFamily="34" charset="0"/>
                <a:cs typeface="Calibri" panose="020F0502020204030204" pitchFamily="34" charset="0"/>
              </a:rPr>
              <a:t>erasable programmable read-only memory (EPROM)</a:t>
            </a:r>
            <a:r>
              <a:rPr lang="en-GB" sz="1800" b="0" i="0" dirty="0">
                <a:solidFill>
                  <a:srgbClr val="242021"/>
                </a:solidFill>
                <a:effectLst/>
                <a:latin typeface="Calibri" panose="020F0502020204030204" pitchFamily="34" charset="0"/>
                <a:cs typeface="Calibri" panose="020F0502020204030204" pitchFamily="34" charset="0"/>
              </a:rPr>
              <a:t>. It can be programmed by the user,  but can also be erased with a special device that applies ultraviolet light. To erase EPROM memory requires physical removal and reinstallation of the EPROM.</a:t>
            </a:r>
            <a:r>
              <a:rPr lang="en-GB" sz="1800" dirty="0">
                <a:latin typeface="Calibri" panose="020F0502020204030204" pitchFamily="34" charset="0"/>
                <a:cs typeface="Calibri" panose="020F0502020204030204" pitchFamily="34" charset="0"/>
              </a:rPr>
              <a:t> </a:t>
            </a:r>
          </a:p>
          <a:p>
            <a:pPr>
              <a:buFont typeface="Wingdings" pitchFamily="2" charset="2"/>
              <a:buChar char="v"/>
            </a:pPr>
            <a:r>
              <a:rPr lang="en-GB" sz="2000" b="1" i="1" dirty="0">
                <a:solidFill>
                  <a:srgbClr val="D20F45"/>
                </a:solidFill>
                <a:effectLst/>
                <a:latin typeface="Calibri" panose="020F0502020204030204" pitchFamily="34" charset="0"/>
                <a:cs typeface="Calibri" panose="020F0502020204030204" pitchFamily="34" charset="0"/>
              </a:rPr>
              <a:t>EEPROM</a:t>
            </a:r>
          </a:p>
          <a:p>
            <a:pPr lvl="1">
              <a:buFont typeface="Courier New" panose="02070309020205020404" pitchFamily="49" charset="0"/>
              <a:buChar char="o"/>
            </a:pPr>
            <a:r>
              <a:rPr lang="en-GB" sz="1800" b="0" i="0" dirty="0">
                <a:solidFill>
                  <a:srgbClr val="242021"/>
                </a:solidFill>
                <a:effectLst/>
                <a:latin typeface="Calibri" panose="020F0502020204030204" pitchFamily="34" charset="0"/>
                <a:cs typeface="Calibri" panose="020F0502020204030204" pitchFamily="34" charset="0"/>
              </a:rPr>
              <a:t>A variation of EPROM is </a:t>
            </a:r>
            <a:r>
              <a:rPr lang="en-GB" sz="1800" b="1" i="0" dirty="0">
                <a:solidFill>
                  <a:srgbClr val="242021"/>
                </a:solidFill>
                <a:effectLst/>
                <a:latin typeface="Calibri" panose="020F0502020204030204" pitchFamily="34" charset="0"/>
                <a:cs typeface="Calibri" panose="020F0502020204030204" pitchFamily="34" charset="0"/>
              </a:rPr>
              <a:t>electrically erasable programmable read-only memory (EEPROM)</a:t>
            </a:r>
            <a:r>
              <a:rPr lang="en-GB" sz="1800" b="0" i="0" dirty="0">
                <a:solidFill>
                  <a:srgbClr val="242021"/>
                </a:solidFill>
                <a:effectLst/>
                <a:latin typeface="Calibri" panose="020F0502020204030204" pitchFamily="34" charset="0"/>
                <a:cs typeface="Calibri" panose="020F0502020204030204" pitchFamily="34" charset="0"/>
              </a:rPr>
              <a:t>. EEPROM can be programmed and erased using electronic impulses without being removed from the computer.</a:t>
            </a:r>
            <a:endParaRPr lang="LID4096"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33498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5C5540-9A0E-19E4-53A8-63421EE31678}"/>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7F638C6C-5A8D-C67F-1A26-3F7C19806C53}"/>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91FFCEB9-7282-30DC-B025-AFD036BFCC9C}"/>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15</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1B1D6928-1AE3-90B0-8548-67F03057677C}"/>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Memory Hierarchy</a:t>
            </a:r>
            <a:endParaRPr lang="LID4096" sz="4000" dirty="0">
              <a:latin typeface="Calibri" panose="020F0502020204030204" pitchFamily="34" charset="0"/>
              <a:cs typeface="Calibri" panose="020F0502020204030204" pitchFamily="34" charset="0"/>
            </a:endParaRPr>
          </a:p>
        </p:txBody>
      </p:sp>
      <p:sp>
        <p:nvSpPr>
          <p:cNvPr id="10" name="Content Placeholder 9">
            <a:extLst>
              <a:ext uri="{FF2B5EF4-FFF2-40B4-BE49-F238E27FC236}">
                <a16:creationId xmlns:a16="http://schemas.microsoft.com/office/drawing/2014/main" id="{4B6FA9EC-C4DF-E21D-A4C8-C8F8653E65B5}"/>
              </a:ext>
            </a:extLst>
          </p:cNvPr>
          <p:cNvSpPr>
            <a:spLocks noGrp="1"/>
          </p:cNvSpPr>
          <p:nvPr>
            <p:ph sz="quarter" idx="13"/>
          </p:nvPr>
        </p:nvSpPr>
        <p:spPr>
          <a:xfrm>
            <a:off x="309218" y="1049334"/>
            <a:ext cx="11855072" cy="4954133"/>
          </a:xfrm>
        </p:spPr>
        <p:txBody>
          <a:bodyPr/>
          <a:lstStyle/>
          <a:p>
            <a:pPr>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Computer users need a lot of memory, especially memory that is very fast and inexpensive. </a:t>
            </a:r>
          </a:p>
          <a:p>
            <a:pPr>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This demand is not always possible to satisfy—very fast memory is usually not cheap</a:t>
            </a:r>
            <a:r>
              <a:rPr lang="en-GB" sz="2400" dirty="0">
                <a:latin typeface="Calibri" panose="020F0502020204030204" pitchFamily="34" charset="0"/>
                <a:cs typeface="Calibri" panose="020F0502020204030204" pitchFamily="34" charset="0"/>
              </a:rPr>
              <a:t> </a:t>
            </a:r>
          </a:p>
          <a:p>
            <a:pPr>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The solution is hierarchical levels of memory. </a:t>
            </a:r>
          </a:p>
          <a:p>
            <a:pPr lvl="1">
              <a:buFont typeface="Courier New" panose="02070309020205020404" pitchFamily="49" charset="0"/>
              <a:buChar char="o"/>
            </a:pPr>
            <a:r>
              <a:rPr lang="en-GB" sz="2000" b="0" i="0" dirty="0">
                <a:solidFill>
                  <a:srgbClr val="242021"/>
                </a:solidFill>
                <a:effectLst/>
                <a:latin typeface="Calibri" panose="020F0502020204030204" pitchFamily="34" charset="0"/>
                <a:cs typeface="Calibri" panose="020F0502020204030204" pitchFamily="34" charset="0"/>
              </a:rPr>
              <a:t>Use a very small amount of costly high-speed memory where speed is crucial. The registers inside the CPU are of this type.</a:t>
            </a:r>
          </a:p>
          <a:p>
            <a:pPr lvl="1">
              <a:buFont typeface="Courier New" panose="02070309020205020404" pitchFamily="49" charset="0"/>
              <a:buChar char="o"/>
            </a:pPr>
            <a:r>
              <a:rPr lang="en-GB" sz="2000" b="0" i="0" dirty="0">
                <a:solidFill>
                  <a:srgbClr val="242021"/>
                </a:solidFill>
                <a:effectLst/>
                <a:latin typeface="Calibri" panose="020F0502020204030204" pitchFamily="34" charset="0"/>
                <a:cs typeface="Calibri" panose="020F0502020204030204" pitchFamily="34" charset="0"/>
              </a:rPr>
              <a:t>Use a moderate amount of medium-speed memory to store data that is accessed often. </a:t>
            </a:r>
            <a:r>
              <a:rPr lang="en-GB" sz="2000" b="0" i="1" dirty="0">
                <a:solidFill>
                  <a:srgbClr val="242021"/>
                </a:solidFill>
                <a:effectLst/>
                <a:latin typeface="Calibri" panose="020F0502020204030204" pitchFamily="34" charset="0"/>
                <a:cs typeface="Calibri" panose="020F0502020204030204" pitchFamily="34" charset="0"/>
              </a:rPr>
              <a:t>Cache memory</a:t>
            </a:r>
            <a:r>
              <a:rPr lang="en-GB" sz="2000" b="0" i="0" dirty="0">
                <a:solidFill>
                  <a:srgbClr val="242021"/>
                </a:solidFill>
                <a:effectLst/>
                <a:latin typeface="Calibri" panose="020F0502020204030204" pitchFamily="34" charset="0"/>
                <a:cs typeface="Calibri" panose="020F0502020204030204" pitchFamily="34" charset="0"/>
              </a:rPr>
              <a:t> is of this type.</a:t>
            </a:r>
          </a:p>
          <a:p>
            <a:pPr lvl="1">
              <a:buFont typeface="Courier New" panose="02070309020205020404" pitchFamily="49" charset="0"/>
              <a:buChar char="o"/>
            </a:pPr>
            <a:r>
              <a:rPr lang="en-GB" sz="2000" b="0" i="0" dirty="0">
                <a:solidFill>
                  <a:srgbClr val="242021"/>
                </a:solidFill>
                <a:effectLst/>
                <a:latin typeface="Calibri" panose="020F0502020204030204" pitchFamily="34" charset="0"/>
                <a:cs typeface="Calibri" panose="020F0502020204030204" pitchFamily="34" charset="0"/>
              </a:rPr>
              <a:t>Use a large amount of low-speed memory for data that is accessed less often. Main memory is of this type</a:t>
            </a:r>
            <a:r>
              <a:rPr lang="en-GB" sz="2000" dirty="0">
                <a:latin typeface="Calibri" panose="020F0502020204030204" pitchFamily="34" charset="0"/>
                <a:cs typeface="Calibri" panose="020F0502020204030204" pitchFamily="34" charset="0"/>
              </a:rPr>
              <a:t> </a:t>
            </a:r>
            <a:br>
              <a:rPr lang="en-GB" dirty="0">
                <a:latin typeface="Calibri" panose="020F0502020204030204" pitchFamily="34" charset="0"/>
                <a:cs typeface="Calibri" panose="020F0502020204030204" pitchFamily="34" charset="0"/>
              </a:rPr>
            </a:br>
            <a:br>
              <a:rPr lang="en-GB" dirty="0">
                <a:latin typeface="Calibri" panose="020F0502020204030204" pitchFamily="34" charset="0"/>
                <a:cs typeface="Calibri" panose="020F0502020204030204" pitchFamily="34" charset="0"/>
              </a:rPr>
            </a:br>
            <a:endParaRPr lang="LID4096" dirty="0">
              <a:latin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B61D43F8-9EAC-6EF0-3276-854AD20F6D6B}"/>
              </a:ext>
            </a:extLst>
          </p:cNvPr>
          <p:cNvPicPr>
            <a:picLocks noChangeAspect="1"/>
          </p:cNvPicPr>
          <p:nvPr/>
        </p:nvPicPr>
        <p:blipFill rotWithShape="1">
          <a:blip r:embed="rId2"/>
          <a:srcRect l="23944" t="17854" r="2363" b="7977"/>
          <a:stretch/>
        </p:blipFill>
        <p:spPr>
          <a:xfrm>
            <a:off x="3775876" y="3995930"/>
            <a:ext cx="4640248" cy="2382457"/>
          </a:xfrm>
          <a:prstGeom prst="rect">
            <a:avLst/>
          </a:prstGeom>
        </p:spPr>
      </p:pic>
    </p:spTree>
    <p:extLst>
      <p:ext uri="{BB962C8B-B14F-4D97-AF65-F5344CB8AC3E}">
        <p14:creationId xmlns:p14="http://schemas.microsoft.com/office/powerpoint/2010/main" val="2457115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C2E14D-BF23-7E26-94AF-672CB13A50BE}"/>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B456EB2B-7D01-7A48-30DB-44E675A24121}"/>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D823386D-4893-A8C4-A101-0F32EF1004B9}"/>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16</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14D981C4-E964-95CD-A141-58C2448A801C}"/>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Cache Memory</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6228FCF5-66D3-EC30-AE37-CD8FF358A92F}"/>
              </a:ext>
            </a:extLst>
          </p:cNvPr>
          <p:cNvSpPr>
            <a:spLocks noGrp="1"/>
          </p:cNvSpPr>
          <p:nvPr>
            <p:ph sz="quarter" idx="13"/>
          </p:nvPr>
        </p:nvSpPr>
        <p:spPr/>
        <p:txBody>
          <a:bodyPr/>
          <a:lstStyle/>
          <a:p>
            <a:pPr>
              <a:buFont typeface="Wingdings" pitchFamily="2" charset="2"/>
              <a:buChar char="v"/>
            </a:pPr>
            <a:r>
              <a:rPr lang="en-GB" sz="2400" b="1" i="0" dirty="0">
                <a:solidFill>
                  <a:srgbClr val="242021"/>
                </a:solidFill>
                <a:effectLst/>
                <a:latin typeface="Calibri" panose="020F0502020204030204" pitchFamily="34" charset="0"/>
                <a:cs typeface="Calibri" panose="020F0502020204030204" pitchFamily="34" charset="0"/>
              </a:rPr>
              <a:t>Cache memory </a:t>
            </a:r>
            <a:r>
              <a:rPr lang="en-GB" sz="2400" b="0" i="0" dirty="0">
                <a:solidFill>
                  <a:srgbClr val="242021"/>
                </a:solidFill>
                <a:effectLst/>
                <a:latin typeface="Calibri" panose="020F0502020204030204" pitchFamily="34" charset="0"/>
                <a:cs typeface="Calibri" panose="020F0502020204030204" pitchFamily="34" charset="0"/>
              </a:rPr>
              <a:t>is faster than main memory but slower than the CPU and its registers. </a:t>
            </a:r>
          </a:p>
          <a:p>
            <a:pPr>
              <a:buFont typeface="Wingdings" pitchFamily="2" charset="2"/>
              <a:buChar char="v"/>
            </a:pPr>
            <a:r>
              <a:rPr lang="en-GB" sz="2400" b="0" i="0" dirty="0">
                <a:solidFill>
                  <a:srgbClr val="242021"/>
                </a:solidFill>
                <a:effectLst/>
                <a:latin typeface="Calibri" panose="020F0502020204030204" pitchFamily="34" charset="0"/>
                <a:cs typeface="Calibri" panose="020F0502020204030204" pitchFamily="34" charset="0"/>
              </a:rPr>
              <a:t>Cache memory, which is normally small in size, is placed between the CPU and main memory</a:t>
            </a:r>
            <a:endParaRPr lang="LID4096" sz="2400"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13A38675-3853-C0F4-2E5D-9C5EBA16DE82}"/>
              </a:ext>
            </a:extLst>
          </p:cNvPr>
          <p:cNvPicPr>
            <a:picLocks noChangeAspect="1"/>
          </p:cNvPicPr>
          <p:nvPr/>
        </p:nvPicPr>
        <p:blipFill rotWithShape="1">
          <a:blip r:embed="rId2"/>
          <a:srcRect l="14161" t="19564" b="5553"/>
          <a:stretch/>
        </p:blipFill>
        <p:spPr>
          <a:xfrm>
            <a:off x="3444657" y="4534950"/>
            <a:ext cx="4680519" cy="1839598"/>
          </a:xfrm>
          <a:prstGeom prst="rect">
            <a:avLst/>
          </a:prstGeom>
        </p:spPr>
      </p:pic>
      <p:pic>
        <p:nvPicPr>
          <p:cNvPr id="10" name="Picture 9">
            <a:extLst>
              <a:ext uri="{FF2B5EF4-FFF2-40B4-BE49-F238E27FC236}">
                <a16:creationId xmlns:a16="http://schemas.microsoft.com/office/drawing/2014/main" id="{EE7F4E6F-E862-6CA6-00C1-0AD65294325F}"/>
              </a:ext>
            </a:extLst>
          </p:cNvPr>
          <p:cNvPicPr>
            <a:picLocks noChangeAspect="1"/>
          </p:cNvPicPr>
          <p:nvPr/>
        </p:nvPicPr>
        <p:blipFill>
          <a:blip r:embed="rId3"/>
          <a:stretch>
            <a:fillRect/>
          </a:stretch>
        </p:blipFill>
        <p:spPr>
          <a:xfrm>
            <a:off x="481854" y="2386046"/>
            <a:ext cx="8426136" cy="2136378"/>
          </a:xfrm>
          <a:prstGeom prst="rect">
            <a:avLst/>
          </a:prstGeom>
        </p:spPr>
      </p:pic>
    </p:spTree>
    <p:extLst>
      <p:ext uri="{BB962C8B-B14F-4D97-AF65-F5344CB8AC3E}">
        <p14:creationId xmlns:p14="http://schemas.microsoft.com/office/powerpoint/2010/main" val="35639690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B81E72-5336-33C5-ECAA-5368268FEB6B}"/>
              </a:ext>
            </a:extLst>
          </p:cNvPr>
          <p:cNvSpPr>
            <a:spLocks noGrp="1"/>
          </p:cNvSpPr>
          <p:nvPr>
            <p:ph type="dt" sz="half" idx="10"/>
          </p:nvPr>
        </p:nvSpPr>
        <p:spPr/>
        <p:txBody>
          <a:bodyPr/>
          <a:lstStyle/>
          <a:p>
            <a:fld id="{604C81F4-8D9B-F149-A772-453CF73C4882}" type="datetime1">
              <a:rPr lang="en-US" smtClean="0"/>
              <a:t>10/30/23</a:t>
            </a:fld>
            <a:endParaRPr lang="en-US"/>
          </a:p>
        </p:txBody>
      </p:sp>
      <p:sp>
        <p:nvSpPr>
          <p:cNvPr id="3" name="Footer Placeholder 2">
            <a:extLst>
              <a:ext uri="{FF2B5EF4-FFF2-40B4-BE49-F238E27FC236}">
                <a16:creationId xmlns:a16="http://schemas.microsoft.com/office/drawing/2014/main" id="{DEEF3FB7-061E-BC2D-D155-80FC45422333}"/>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3A4BA975-427A-D3FB-284B-76C61C9291C1}"/>
              </a:ext>
            </a:extLst>
          </p:cNvPr>
          <p:cNvSpPr>
            <a:spLocks noGrp="1"/>
          </p:cNvSpPr>
          <p:nvPr>
            <p:ph type="sldNum" sz="quarter" idx="12"/>
          </p:nvPr>
        </p:nvSpPr>
        <p:spPr/>
        <p:txBody>
          <a:bodyPr/>
          <a:lstStyle/>
          <a:p>
            <a:fld id="{086B6608-6F69-448F-99DC-C9E613BFB696}" type="slidenum">
              <a:rPr lang="en-US" smtClean="0"/>
              <a:t>17</a:t>
            </a:fld>
            <a:endParaRPr lang="en-US"/>
          </a:p>
        </p:txBody>
      </p:sp>
      <p:sp>
        <p:nvSpPr>
          <p:cNvPr id="5" name="Title 4">
            <a:extLst>
              <a:ext uri="{FF2B5EF4-FFF2-40B4-BE49-F238E27FC236}">
                <a16:creationId xmlns:a16="http://schemas.microsoft.com/office/drawing/2014/main" id="{A7D6761B-A6EA-546D-070C-9FDA45A8A5A4}"/>
              </a:ext>
            </a:extLst>
          </p:cNvPr>
          <p:cNvSpPr>
            <a:spLocks noGrp="1"/>
          </p:cNvSpPr>
          <p:nvPr>
            <p:ph type="title"/>
          </p:nvPr>
        </p:nvSpPr>
        <p:spPr/>
        <p:txBody>
          <a:bodyPr anchor="ctr">
            <a:noAutofit/>
          </a:bodyPr>
          <a:lstStyle/>
          <a:p>
            <a:r>
              <a:rPr lang="en-US" sz="4000" dirty="0">
                <a:latin typeface="+mn-lt"/>
                <a:cs typeface="Calibri" panose="020F0502020204030204" pitchFamily="34" charset="0"/>
              </a:rPr>
              <a:t>Input/Output Subsystem</a:t>
            </a:r>
            <a:endParaRPr lang="LID4096" sz="4000" dirty="0">
              <a:latin typeface="+mn-lt"/>
              <a:cs typeface="Calibri" panose="020F0502020204030204" pitchFamily="34" charset="0"/>
            </a:endParaRPr>
          </a:p>
        </p:txBody>
      </p:sp>
      <p:sp>
        <p:nvSpPr>
          <p:cNvPr id="6" name="Content Placeholder 5">
            <a:extLst>
              <a:ext uri="{FF2B5EF4-FFF2-40B4-BE49-F238E27FC236}">
                <a16:creationId xmlns:a16="http://schemas.microsoft.com/office/drawing/2014/main" id="{A0B49043-8E60-2876-2B9B-242E1EFCAE6B}"/>
              </a:ext>
            </a:extLst>
          </p:cNvPr>
          <p:cNvSpPr>
            <a:spLocks noGrp="1"/>
          </p:cNvSpPr>
          <p:nvPr>
            <p:ph sz="quarter" idx="13"/>
          </p:nvPr>
        </p:nvSpPr>
        <p:spPr>
          <a:xfrm>
            <a:off x="309218" y="993716"/>
            <a:ext cx="11551617" cy="4954133"/>
          </a:xfrm>
        </p:spPr>
        <p:txBody>
          <a:bodyPr/>
          <a:lstStyle/>
          <a:p>
            <a:pPr>
              <a:buFont typeface="Wingdings" pitchFamily="2" charset="2"/>
              <a:buChar char="v"/>
            </a:pPr>
            <a:r>
              <a:rPr lang="en-US" sz="2000" b="1" i="0" dirty="0" err="1">
                <a:solidFill>
                  <a:srgbClr val="242021"/>
                </a:solidFill>
                <a:effectLst/>
                <a:latin typeface="+mn-lt"/>
              </a:rPr>
              <a:t>Nonstorage</a:t>
            </a:r>
            <a:r>
              <a:rPr lang="en-US" sz="2000" b="1" i="0" dirty="0">
                <a:solidFill>
                  <a:srgbClr val="242021"/>
                </a:solidFill>
                <a:effectLst/>
                <a:latin typeface="+mn-lt"/>
              </a:rPr>
              <a:t> devices</a:t>
            </a:r>
          </a:p>
          <a:p>
            <a:pPr lvl="1">
              <a:buFont typeface="Courier New" panose="02070309020205020404" pitchFamily="49" charset="0"/>
              <a:buChar char="o"/>
            </a:pPr>
            <a:r>
              <a:rPr lang="en-GB" sz="2000" b="1" i="0" dirty="0" err="1">
                <a:solidFill>
                  <a:srgbClr val="242021"/>
                </a:solidFill>
                <a:effectLst/>
                <a:latin typeface="+mn-lt"/>
              </a:rPr>
              <a:t>Nonstorage</a:t>
            </a:r>
            <a:r>
              <a:rPr lang="en-GB" sz="2000" b="1" i="0" dirty="0">
                <a:solidFill>
                  <a:srgbClr val="242021"/>
                </a:solidFill>
                <a:effectLst/>
                <a:latin typeface="+mn-lt"/>
              </a:rPr>
              <a:t> devices </a:t>
            </a:r>
            <a:r>
              <a:rPr lang="en-GB" sz="2000" b="0" i="0" dirty="0">
                <a:solidFill>
                  <a:srgbClr val="242021"/>
                </a:solidFill>
                <a:effectLst/>
                <a:latin typeface="+mn-lt"/>
              </a:rPr>
              <a:t>allow the CPU/memory to communicate with the outside world, but they cannot store information.</a:t>
            </a:r>
            <a:r>
              <a:rPr lang="en-GB" sz="2000" dirty="0">
                <a:latin typeface="+mn-lt"/>
              </a:rPr>
              <a:t> </a:t>
            </a:r>
            <a:r>
              <a:rPr lang="en-US" sz="2000" b="1" i="1" dirty="0">
                <a:solidFill>
                  <a:srgbClr val="D20F45"/>
                </a:solidFill>
                <a:effectLst/>
                <a:latin typeface="+mn-lt"/>
              </a:rPr>
              <a:t>Keyboard and monitor, printer</a:t>
            </a:r>
            <a:r>
              <a:rPr lang="en-US" sz="2000" dirty="0">
                <a:latin typeface="+mn-lt"/>
              </a:rPr>
              <a:t> </a:t>
            </a:r>
          </a:p>
          <a:p>
            <a:pPr>
              <a:buFont typeface="Wingdings" pitchFamily="2" charset="2"/>
              <a:buChar char="v"/>
            </a:pPr>
            <a:r>
              <a:rPr lang="en-US" sz="2000" b="1" i="0" dirty="0">
                <a:solidFill>
                  <a:srgbClr val="242021"/>
                </a:solidFill>
                <a:effectLst/>
                <a:latin typeface="+mn-lt"/>
              </a:rPr>
              <a:t>Storage devices</a:t>
            </a:r>
            <a:r>
              <a:rPr lang="en-US" sz="2000" dirty="0">
                <a:latin typeface="+mn-lt"/>
              </a:rPr>
              <a:t> </a:t>
            </a:r>
          </a:p>
          <a:p>
            <a:pPr lvl="1">
              <a:buFont typeface="Courier New" panose="02070309020205020404" pitchFamily="49" charset="0"/>
              <a:buChar char="o"/>
            </a:pPr>
            <a:r>
              <a:rPr lang="en-GB" sz="2000" b="1" i="0" dirty="0">
                <a:solidFill>
                  <a:srgbClr val="242021"/>
                </a:solidFill>
                <a:effectLst/>
                <a:latin typeface="+mn-lt"/>
              </a:rPr>
              <a:t>Storage devices </a:t>
            </a:r>
            <a:r>
              <a:rPr lang="en-GB" sz="2000" b="0" i="0" dirty="0">
                <a:solidFill>
                  <a:srgbClr val="242021"/>
                </a:solidFill>
                <a:effectLst/>
                <a:latin typeface="+mn-lt"/>
              </a:rPr>
              <a:t>can store large amounts of information to be retrieved at a later time. Their contents are not erased when the power is turned off.</a:t>
            </a:r>
            <a:r>
              <a:rPr lang="en-GB" sz="2000" dirty="0">
                <a:latin typeface="+mn-lt"/>
              </a:rPr>
              <a:t> </a:t>
            </a:r>
          </a:p>
          <a:p>
            <a:pPr lvl="1">
              <a:buFont typeface="Courier New" panose="02070309020205020404" pitchFamily="49" charset="0"/>
              <a:buChar char="o"/>
            </a:pPr>
            <a:r>
              <a:rPr lang="en-US" sz="2000" b="1" i="1" dirty="0">
                <a:solidFill>
                  <a:srgbClr val="D20F45"/>
                </a:solidFill>
                <a:effectLst/>
                <a:latin typeface="+mn-lt"/>
              </a:rPr>
              <a:t>Magnetic storage devices</a:t>
            </a:r>
          </a:p>
          <a:p>
            <a:pPr lvl="2"/>
            <a:r>
              <a:rPr lang="en-GB" b="0" i="0" dirty="0">
                <a:solidFill>
                  <a:srgbClr val="242021"/>
                </a:solidFill>
                <a:effectLst/>
                <a:latin typeface="+mn-lt"/>
              </a:rPr>
              <a:t>Magnetic storage devices use magnetization to store bits of data. If a location is magnetized, it represents 1, if not magnetized, it represents 0.</a:t>
            </a:r>
            <a:endParaRPr lang="LID4096" dirty="0">
              <a:latin typeface="+mn-lt"/>
            </a:endParaRPr>
          </a:p>
        </p:txBody>
      </p:sp>
      <p:pic>
        <p:nvPicPr>
          <p:cNvPr id="8" name="Picture 7">
            <a:extLst>
              <a:ext uri="{FF2B5EF4-FFF2-40B4-BE49-F238E27FC236}">
                <a16:creationId xmlns:a16="http://schemas.microsoft.com/office/drawing/2014/main" id="{1623B67F-82FD-5767-4EEE-9CD8C412B261}"/>
              </a:ext>
            </a:extLst>
          </p:cNvPr>
          <p:cNvPicPr>
            <a:picLocks noChangeAspect="1"/>
          </p:cNvPicPr>
          <p:nvPr/>
        </p:nvPicPr>
        <p:blipFill rotWithShape="1">
          <a:blip r:embed="rId2"/>
          <a:srcRect l="4146" t="21950" r="7510" b="13526"/>
          <a:stretch/>
        </p:blipFill>
        <p:spPr>
          <a:xfrm>
            <a:off x="2392895" y="4058433"/>
            <a:ext cx="7406210" cy="2086354"/>
          </a:xfrm>
          <a:prstGeom prst="rect">
            <a:avLst/>
          </a:prstGeom>
        </p:spPr>
      </p:pic>
    </p:spTree>
    <p:extLst>
      <p:ext uri="{BB962C8B-B14F-4D97-AF65-F5344CB8AC3E}">
        <p14:creationId xmlns:p14="http://schemas.microsoft.com/office/powerpoint/2010/main" val="1754144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242B12-063D-3153-82D6-CF61167AF59E}"/>
              </a:ext>
            </a:extLst>
          </p:cNvPr>
          <p:cNvSpPr>
            <a:spLocks noGrp="1"/>
          </p:cNvSpPr>
          <p:nvPr>
            <p:ph type="dt" sz="half" idx="10"/>
          </p:nvPr>
        </p:nvSpPr>
        <p:spPr/>
        <p:txBody>
          <a:bodyPr/>
          <a:lstStyle/>
          <a:p>
            <a:fld id="{604C81F4-8D9B-F149-A772-453CF73C4882}" type="datetime1">
              <a:rPr lang="en-US" smtClean="0"/>
              <a:t>10/30/23</a:t>
            </a:fld>
            <a:endParaRPr lang="en-US"/>
          </a:p>
        </p:txBody>
      </p:sp>
      <p:sp>
        <p:nvSpPr>
          <p:cNvPr id="3" name="Footer Placeholder 2">
            <a:extLst>
              <a:ext uri="{FF2B5EF4-FFF2-40B4-BE49-F238E27FC236}">
                <a16:creationId xmlns:a16="http://schemas.microsoft.com/office/drawing/2014/main" id="{1F41FD27-79EA-EF4C-9E6B-E07AA1797940}"/>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285D026-CDC9-3FB9-5BED-6CA6A82927DF}"/>
              </a:ext>
            </a:extLst>
          </p:cNvPr>
          <p:cNvSpPr>
            <a:spLocks noGrp="1"/>
          </p:cNvSpPr>
          <p:nvPr>
            <p:ph type="sldNum" sz="quarter" idx="12"/>
          </p:nvPr>
        </p:nvSpPr>
        <p:spPr/>
        <p:txBody>
          <a:bodyPr/>
          <a:lstStyle/>
          <a:p>
            <a:fld id="{086B6608-6F69-448F-99DC-C9E613BFB696}" type="slidenum">
              <a:rPr lang="en-US" smtClean="0"/>
              <a:t>18</a:t>
            </a:fld>
            <a:endParaRPr lang="en-US"/>
          </a:p>
        </p:txBody>
      </p:sp>
      <p:sp>
        <p:nvSpPr>
          <p:cNvPr id="5" name="Title 4">
            <a:extLst>
              <a:ext uri="{FF2B5EF4-FFF2-40B4-BE49-F238E27FC236}">
                <a16:creationId xmlns:a16="http://schemas.microsoft.com/office/drawing/2014/main" id="{D31EF3CD-371D-F41A-1A75-D5F7B4BCA430}"/>
              </a:ext>
            </a:extLst>
          </p:cNvPr>
          <p:cNvSpPr>
            <a:spLocks noGrp="1"/>
          </p:cNvSpPr>
          <p:nvPr>
            <p:ph type="title"/>
          </p:nvPr>
        </p:nvSpPr>
        <p:spPr/>
        <p:txBody>
          <a:bodyPr anchor="ctr">
            <a:noAutofit/>
          </a:bodyPr>
          <a:lstStyle/>
          <a:p>
            <a:r>
              <a:rPr lang="en-US" sz="4000" dirty="0">
                <a:latin typeface="+mn-lt"/>
                <a:cs typeface="Calibri" panose="020F0502020204030204" pitchFamily="34" charset="0"/>
              </a:rPr>
              <a:t>Magnetic Tape</a:t>
            </a:r>
            <a:endParaRPr lang="LID4096" sz="4000" dirty="0">
              <a:latin typeface="+mn-lt"/>
              <a:cs typeface="Calibri" panose="020F0502020204030204" pitchFamily="34" charset="0"/>
            </a:endParaRPr>
          </a:p>
        </p:txBody>
      </p:sp>
      <p:sp>
        <p:nvSpPr>
          <p:cNvPr id="14" name="Content Placeholder 13">
            <a:extLst>
              <a:ext uri="{FF2B5EF4-FFF2-40B4-BE49-F238E27FC236}">
                <a16:creationId xmlns:a16="http://schemas.microsoft.com/office/drawing/2014/main" id="{67B80F75-8D9D-315E-B1B2-C4B9F9C84115}"/>
              </a:ext>
            </a:extLst>
          </p:cNvPr>
          <p:cNvSpPr>
            <a:spLocks noGrp="1"/>
          </p:cNvSpPr>
          <p:nvPr>
            <p:ph sz="quarter" idx="13"/>
          </p:nvPr>
        </p:nvSpPr>
        <p:spPr>
          <a:xfrm>
            <a:off x="309218" y="1031294"/>
            <a:ext cx="11551617" cy="4954133"/>
          </a:xfrm>
        </p:spPr>
        <p:txBody>
          <a:bodyPr/>
          <a:lstStyle/>
          <a:p>
            <a:pPr>
              <a:lnSpc>
                <a:spcPct val="100000"/>
              </a:lnSpc>
              <a:spcBef>
                <a:spcPts val="0"/>
              </a:spcBef>
              <a:spcAft>
                <a:spcPts val="600"/>
              </a:spcAft>
              <a:buFont typeface="Wingdings" pitchFamily="2" charset="2"/>
              <a:buChar char="v"/>
            </a:pPr>
            <a:r>
              <a:rPr lang="en-GB" sz="2000" b="1" i="0" dirty="0">
                <a:solidFill>
                  <a:srgbClr val="242021"/>
                </a:solidFill>
                <a:effectLst/>
                <a:latin typeface="+mn-lt"/>
              </a:rPr>
              <a:t>Surface organization</a:t>
            </a:r>
            <a:r>
              <a:rPr lang="en-GB" sz="2000" b="0" i="0" dirty="0">
                <a:solidFill>
                  <a:srgbClr val="242021"/>
                </a:solidFill>
                <a:effectLst/>
                <a:latin typeface="+mn-lt"/>
              </a:rPr>
              <a:t>. The width of the tape is divided into nine tracks, each location on a track storing 1 bit of information. Nine vertical locations can store 8 bits of information related to a byte plus a bit for error detection.</a:t>
            </a:r>
          </a:p>
          <a:p>
            <a:pPr>
              <a:lnSpc>
                <a:spcPct val="100000"/>
              </a:lnSpc>
              <a:spcBef>
                <a:spcPts val="0"/>
              </a:spcBef>
              <a:spcAft>
                <a:spcPts val="600"/>
              </a:spcAft>
              <a:buFont typeface="Wingdings" pitchFamily="2" charset="2"/>
              <a:buChar char="v"/>
            </a:pPr>
            <a:r>
              <a:rPr lang="en-GB" sz="2000" b="1" i="0" dirty="0">
                <a:solidFill>
                  <a:srgbClr val="242021"/>
                </a:solidFill>
                <a:effectLst/>
                <a:latin typeface="+mn-lt"/>
              </a:rPr>
              <a:t>Data access. </a:t>
            </a:r>
            <a:r>
              <a:rPr lang="en-GB" sz="2000" b="0" i="0" dirty="0">
                <a:solidFill>
                  <a:srgbClr val="242021"/>
                </a:solidFill>
                <a:effectLst/>
                <a:latin typeface="+mn-lt"/>
              </a:rPr>
              <a:t>A magnetic tape is considered a sequential access device. Although the surface may be divided into blocks, there is no addressing mechanism to access each block. To retrieve a specific block on the tape, we need to pass through all the previous blocks.</a:t>
            </a:r>
          </a:p>
          <a:p>
            <a:pPr>
              <a:lnSpc>
                <a:spcPct val="100000"/>
              </a:lnSpc>
              <a:spcBef>
                <a:spcPts val="0"/>
              </a:spcBef>
              <a:spcAft>
                <a:spcPts val="600"/>
              </a:spcAft>
              <a:buFont typeface="Wingdings" pitchFamily="2" charset="2"/>
              <a:buChar char="v"/>
            </a:pPr>
            <a:r>
              <a:rPr lang="en-GB" sz="2000" b="1" i="0" dirty="0">
                <a:solidFill>
                  <a:srgbClr val="242021"/>
                </a:solidFill>
                <a:effectLst/>
                <a:latin typeface="+mn-lt"/>
              </a:rPr>
              <a:t>Performance</a:t>
            </a:r>
            <a:r>
              <a:rPr lang="en-GB" sz="2000" b="0" i="0" dirty="0">
                <a:solidFill>
                  <a:srgbClr val="242021"/>
                </a:solidFill>
                <a:effectLst/>
                <a:latin typeface="+mn-lt"/>
              </a:rPr>
              <a:t>. Although magnetic tape is slower than a magnetic disk, it is cheaper.</a:t>
            </a:r>
          </a:p>
          <a:p>
            <a:pPr>
              <a:lnSpc>
                <a:spcPct val="100000"/>
              </a:lnSpc>
              <a:spcBef>
                <a:spcPts val="0"/>
              </a:spcBef>
              <a:spcAft>
                <a:spcPts val="600"/>
              </a:spcAft>
              <a:buFont typeface="Wingdings" pitchFamily="2" charset="2"/>
              <a:buChar char="v"/>
            </a:pPr>
            <a:r>
              <a:rPr lang="en-GB" sz="2000" b="0" i="0" dirty="0">
                <a:solidFill>
                  <a:srgbClr val="242021"/>
                </a:solidFill>
                <a:effectLst/>
                <a:latin typeface="+mn-lt"/>
              </a:rPr>
              <a:t>Today, people use magnetic tape to back up large amounts of data</a:t>
            </a:r>
            <a:r>
              <a:rPr lang="en-GB" sz="2000" dirty="0">
                <a:latin typeface="+mn-lt"/>
              </a:rPr>
              <a:t> </a:t>
            </a:r>
            <a:br>
              <a:rPr lang="en-GB" sz="2000" dirty="0">
                <a:latin typeface="+mn-lt"/>
              </a:rPr>
            </a:br>
            <a:endParaRPr lang="LID4096" sz="2000" dirty="0">
              <a:latin typeface="+mn-lt"/>
            </a:endParaRPr>
          </a:p>
        </p:txBody>
      </p:sp>
      <p:pic>
        <p:nvPicPr>
          <p:cNvPr id="16" name="Picture 15">
            <a:extLst>
              <a:ext uri="{FF2B5EF4-FFF2-40B4-BE49-F238E27FC236}">
                <a16:creationId xmlns:a16="http://schemas.microsoft.com/office/drawing/2014/main" id="{C7B557C5-D93D-FDF0-466D-EC164BC1F82A}"/>
              </a:ext>
            </a:extLst>
          </p:cNvPr>
          <p:cNvPicPr>
            <a:picLocks noChangeAspect="1"/>
          </p:cNvPicPr>
          <p:nvPr/>
        </p:nvPicPr>
        <p:blipFill rotWithShape="1">
          <a:blip r:embed="rId2"/>
          <a:srcRect t="21456" b="4866"/>
          <a:stretch/>
        </p:blipFill>
        <p:spPr>
          <a:xfrm>
            <a:off x="2325698" y="4011954"/>
            <a:ext cx="7540604" cy="2207989"/>
          </a:xfrm>
          <a:prstGeom prst="rect">
            <a:avLst/>
          </a:prstGeom>
        </p:spPr>
      </p:pic>
    </p:spTree>
    <p:extLst>
      <p:ext uri="{BB962C8B-B14F-4D97-AF65-F5344CB8AC3E}">
        <p14:creationId xmlns:p14="http://schemas.microsoft.com/office/powerpoint/2010/main" val="15956769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DC4533-3AB6-9F69-E8E0-C8D0099B4EA3}"/>
              </a:ext>
            </a:extLst>
          </p:cNvPr>
          <p:cNvSpPr>
            <a:spLocks noGrp="1"/>
          </p:cNvSpPr>
          <p:nvPr>
            <p:ph type="dt" sz="half" idx="10"/>
          </p:nvPr>
        </p:nvSpPr>
        <p:spPr/>
        <p:txBody>
          <a:bodyPr/>
          <a:lstStyle/>
          <a:p>
            <a:fld id="{604C81F4-8D9B-F149-A772-453CF73C4882}" type="datetime1">
              <a:rPr lang="en-US" smtClean="0"/>
              <a:t>10/30/23</a:t>
            </a:fld>
            <a:endParaRPr lang="en-US"/>
          </a:p>
        </p:txBody>
      </p:sp>
      <p:sp>
        <p:nvSpPr>
          <p:cNvPr id="3" name="Footer Placeholder 2">
            <a:extLst>
              <a:ext uri="{FF2B5EF4-FFF2-40B4-BE49-F238E27FC236}">
                <a16:creationId xmlns:a16="http://schemas.microsoft.com/office/drawing/2014/main" id="{E5EFA2AA-A75A-2B89-31B6-3DFF49388543}"/>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C989FCD9-E242-1EED-FD7C-EC23DDB494F8}"/>
              </a:ext>
            </a:extLst>
          </p:cNvPr>
          <p:cNvSpPr>
            <a:spLocks noGrp="1"/>
          </p:cNvSpPr>
          <p:nvPr>
            <p:ph type="sldNum" sz="quarter" idx="12"/>
          </p:nvPr>
        </p:nvSpPr>
        <p:spPr/>
        <p:txBody>
          <a:bodyPr/>
          <a:lstStyle/>
          <a:p>
            <a:fld id="{086B6608-6F69-448F-99DC-C9E613BFB696}" type="slidenum">
              <a:rPr lang="en-US" smtClean="0"/>
              <a:t>19</a:t>
            </a:fld>
            <a:endParaRPr lang="en-US"/>
          </a:p>
        </p:txBody>
      </p:sp>
      <p:sp>
        <p:nvSpPr>
          <p:cNvPr id="5" name="Title 4">
            <a:extLst>
              <a:ext uri="{FF2B5EF4-FFF2-40B4-BE49-F238E27FC236}">
                <a16:creationId xmlns:a16="http://schemas.microsoft.com/office/drawing/2014/main" id="{146DBA44-EECB-355D-4B25-7175EFC95E84}"/>
              </a:ext>
            </a:extLst>
          </p:cNvPr>
          <p:cNvSpPr>
            <a:spLocks noGrp="1"/>
          </p:cNvSpPr>
          <p:nvPr>
            <p:ph type="title"/>
          </p:nvPr>
        </p:nvSpPr>
        <p:spPr/>
        <p:txBody>
          <a:bodyPr anchor="ctr">
            <a:noAutofit/>
          </a:bodyPr>
          <a:lstStyle/>
          <a:p>
            <a:r>
              <a:rPr lang="en-US" sz="4000" dirty="0">
                <a:latin typeface="+mn-lt"/>
                <a:cs typeface="Calibri" panose="020F0502020204030204" pitchFamily="34" charset="0"/>
              </a:rPr>
              <a:t>Others</a:t>
            </a:r>
            <a:endParaRPr lang="LID4096" sz="4000" dirty="0">
              <a:latin typeface="+mn-lt"/>
              <a:cs typeface="Calibri" panose="020F0502020204030204" pitchFamily="34" charset="0"/>
            </a:endParaRPr>
          </a:p>
        </p:txBody>
      </p:sp>
      <p:sp>
        <p:nvSpPr>
          <p:cNvPr id="6" name="Content Placeholder 5">
            <a:extLst>
              <a:ext uri="{FF2B5EF4-FFF2-40B4-BE49-F238E27FC236}">
                <a16:creationId xmlns:a16="http://schemas.microsoft.com/office/drawing/2014/main" id="{92FE19F4-282C-405B-39C7-C0AE7709F0DF}"/>
              </a:ext>
            </a:extLst>
          </p:cNvPr>
          <p:cNvSpPr>
            <a:spLocks noGrp="1"/>
          </p:cNvSpPr>
          <p:nvPr>
            <p:ph sz="quarter" idx="13"/>
          </p:nvPr>
        </p:nvSpPr>
        <p:spPr>
          <a:xfrm>
            <a:off x="309218" y="1106450"/>
            <a:ext cx="11551617" cy="4954133"/>
          </a:xfrm>
        </p:spPr>
        <p:txBody>
          <a:bodyPr/>
          <a:lstStyle/>
          <a:p>
            <a:pPr>
              <a:buFont typeface="Wingdings" pitchFamily="2" charset="2"/>
              <a:buChar char="v"/>
            </a:pPr>
            <a:r>
              <a:rPr lang="en-US" b="1" i="1" dirty="0">
                <a:effectLst/>
                <a:latin typeface="+mn-lt"/>
              </a:rPr>
              <a:t>Optical storage devices</a:t>
            </a:r>
          </a:p>
          <a:p>
            <a:pPr lvl="1">
              <a:buFont typeface="Courier New" panose="02070309020205020404" pitchFamily="49" charset="0"/>
              <a:buChar char="o"/>
            </a:pPr>
            <a:r>
              <a:rPr lang="en-US" dirty="0">
                <a:latin typeface="+mn-lt"/>
              </a:rPr>
              <a:t>CD-R</a:t>
            </a:r>
          </a:p>
          <a:p>
            <a:pPr lvl="1">
              <a:buFont typeface="Courier New" panose="02070309020205020404" pitchFamily="49" charset="0"/>
              <a:buChar char="o"/>
            </a:pPr>
            <a:r>
              <a:rPr lang="en-US" dirty="0">
                <a:latin typeface="+mn-lt"/>
              </a:rPr>
              <a:t>CD-RW</a:t>
            </a:r>
          </a:p>
          <a:p>
            <a:pPr lvl="1">
              <a:buFont typeface="Courier New" panose="02070309020205020404" pitchFamily="49" charset="0"/>
              <a:buChar char="o"/>
            </a:pPr>
            <a:r>
              <a:rPr lang="en-US" dirty="0">
                <a:latin typeface="+mn-lt"/>
              </a:rPr>
              <a:t>DVD</a:t>
            </a:r>
          </a:p>
          <a:p>
            <a:pPr lvl="1">
              <a:buFont typeface="Courier New" panose="02070309020205020404" pitchFamily="49" charset="0"/>
              <a:buChar char="o"/>
            </a:pPr>
            <a:r>
              <a:rPr lang="en-US" dirty="0">
                <a:latin typeface="+mn-lt"/>
              </a:rPr>
              <a:t>…</a:t>
            </a:r>
            <a:br>
              <a:rPr lang="en-US" dirty="0">
                <a:latin typeface="+mn-lt"/>
              </a:rPr>
            </a:br>
            <a:endParaRPr lang="LID4096" dirty="0">
              <a:latin typeface="+mn-lt"/>
            </a:endParaRPr>
          </a:p>
        </p:txBody>
      </p:sp>
    </p:spTree>
    <p:extLst>
      <p:ext uri="{BB962C8B-B14F-4D97-AF65-F5344CB8AC3E}">
        <p14:creationId xmlns:p14="http://schemas.microsoft.com/office/powerpoint/2010/main" val="1961950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4C81F4-8D9B-F149-A772-453CF73C4882}" type="datetime1">
              <a:rPr lang="en-US" smtClean="0"/>
              <a:t>10/30/23</a:t>
            </a:fld>
            <a:endParaRPr lang="en-US"/>
          </a:p>
        </p:txBody>
      </p:sp>
      <p:sp>
        <p:nvSpPr>
          <p:cNvPr id="3" name="Footer Placeholder 2"/>
          <p:cNvSpPr>
            <a:spLocks noGrp="1"/>
          </p:cNvSpPr>
          <p:nvPr>
            <p:ph type="ftr" sz="quarter" idx="11"/>
          </p:nvPr>
        </p:nvSpPr>
        <p:spPr/>
        <p:txBody>
          <a:bodyPr/>
          <a:lstStyle/>
          <a:p>
            <a:r>
              <a:rPr lang="en-US"/>
              <a:t>Faculty of Computer Science</a:t>
            </a:r>
          </a:p>
        </p:txBody>
      </p:sp>
      <p:sp>
        <p:nvSpPr>
          <p:cNvPr id="4" name="Slide Number Placeholder 3"/>
          <p:cNvSpPr>
            <a:spLocks noGrp="1"/>
          </p:cNvSpPr>
          <p:nvPr>
            <p:ph type="sldNum" sz="quarter" idx="12"/>
          </p:nvPr>
        </p:nvSpPr>
        <p:spPr/>
        <p:txBody>
          <a:bodyPr/>
          <a:lstStyle/>
          <a:p>
            <a:fld id="{086B6608-6F69-448F-99DC-C9E613BFB696}" type="slidenum">
              <a:rPr lang="en-US" smtClean="0"/>
              <a:t>2</a:t>
            </a:fld>
            <a:endParaRPr lang="en-US"/>
          </a:p>
        </p:txBody>
      </p:sp>
      <p:sp>
        <p:nvSpPr>
          <p:cNvPr id="5" name="Title 4"/>
          <p:cNvSpPr>
            <a:spLocks noGrp="1"/>
          </p:cNvSpPr>
          <p:nvPr>
            <p:ph type="title"/>
          </p:nvPr>
        </p:nvSpPr>
        <p:spPr/>
        <p:txBody>
          <a:bodyPr anchor="ctr">
            <a:noAutofit/>
          </a:bodyPr>
          <a:lstStyle/>
          <a:p>
            <a:r>
              <a:rPr lang="en-US" sz="4000" dirty="0">
                <a:latin typeface="+mn-lt"/>
              </a:rPr>
              <a:t>Objective</a:t>
            </a:r>
          </a:p>
        </p:txBody>
      </p:sp>
      <p:sp>
        <p:nvSpPr>
          <p:cNvPr id="6" name="Content Placeholder 5"/>
          <p:cNvSpPr>
            <a:spLocks noGrp="1"/>
          </p:cNvSpPr>
          <p:nvPr>
            <p:ph sz="quarter" idx="13"/>
          </p:nvPr>
        </p:nvSpPr>
        <p:spPr>
          <a:xfrm>
            <a:off x="309218" y="972458"/>
            <a:ext cx="11551617" cy="5150756"/>
          </a:xfrm>
        </p:spPr>
        <p:txBody>
          <a:bodyPr lIns="91440" tIns="45720" rIns="91440" bIns="45720" anchor="t"/>
          <a:lstStyle/>
          <a:p>
            <a:pPr marL="0" indent="0">
              <a:lnSpc>
                <a:spcPct val="100000"/>
              </a:lnSpc>
              <a:spcBef>
                <a:spcPts val="0"/>
              </a:spcBef>
              <a:buNone/>
            </a:pPr>
            <a:r>
              <a:rPr lang="en-US" sz="3200" dirty="0">
                <a:latin typeface="+mn-lt"/>
              </a:rPr>
              <a:t>After studying this chapter, the student should be able to:</a:t>
            </a:r>
          </a:p>
          <a:p>
            <a:pPr>
              <a:buFont typeface="Wingdings" panose="05000000000000000000" pitchFamily="2" charset="2"/>
              <a:buChar char="q"/>
            </a:pPr>
            <a:r>
              <a:rPr lang="en-GB" sz="2400" b="0" i="0" dirty="0">
                <a:effectLst/>
                <a:latin typeface="+mn-lt"/>
              </a:rPr>
              <a:t>Hardware</a:t>
            </a:r>
          </a:p>
          <a:p>
            <a:pPr lvl="1"/>
            <a:r>
              <a:rPr lang="en-GB" sz="2000" b="0" i="0" dirty="0">
                <a:effectLst/>
                <a:latin typeface="+mn-lt"/>
              </a:rPr>
              <a:t>List the three subsystems of a computer.</a:t>
            </a:r>
          </a:p>
          <a:p>
            <a:pPr lvl="1"/>
            <a:r>
              <a:rPr lang="en-GB" sz="2000" b="0" i="0" dirty="0">
                <a:effectLst/>
                <a:latin typeface="+mn-lt"/>
              </a:rPr>
              <a:t>Describe the role of the central processing unit (CPU) in a computer</a:t>
            </a:r>
          </a:p>
          <a:p>
            <a:pPr lvl="1"/>
            <a:r>
              <a:rPr lang="en-GB" sz="2000" b="0" i="0" dirty="0">
                <a:effectLst/>
                <a:latin typeface="+mn-lt"/>
              </a:rPr>
              <a:t>Describe the main memory and its addressing space </a:t>
            </a:r>
            <a:endParaRPr lang="en-GB" sz="2000" dirty="0">
              <a:latin typeface="+mn-lt"/>
            </a:endParaRPr>
          </a:p>
          <a:p>
            <a:pPr lvl="1"/>
            <a:r>
              <a:rPr lang="en-GB" sz="2000" b="0" i="0" dirty="0">
                <a:effectLst/>
                <a:latin typeface="+mn-lt"/>
              </a:rPr>
              <a:t>Distinguish between main memory and cache memory </a:t>
            </a:r>
            <a:endParaRPr lang="en-GB" sz="2000" dirty="0">
              <a:latin typeface="+mn-lt"/>
            </a:endParaRPr>
          </a:p>
          <a:p>
            <a:pPr lvl="1"/>
            <a:r>
              <a:rPr lang="en-GB" sz="2000" b="0" i="0" dirty="0">
                <a:effectLst/>
                <a:latin typeface="+mn-lt"/>
              </a:rPr>
              <a:t>Define the input/output subsystem</a:t>
            </a:r>
            <a:r>
              <a:rPr lang="en-GB" sz="2000" dirty="0">
                <a:latin typeface="+mn-lt"/>
              </a:rPr>
              <a:t> </a:t>
            </a:r>
          </a:p>
          <a:p>
            <a:pPr>
              <a:buFont typeface="Wingdings" panose="05000000000000000000" pitchFamily="2" charset="2"/>
              <a:buChar char="q"/>
            </a:pPr>
            <a:r>
              <a:rPr lang="en-GB" sz="2400" b="0" i="0" dirty="0">
                <a:effectLst/>
                <a:latin typeface="+mn-lt"/>
              </a:rPr>
              <a:t>Operating Systems</a:t>
            </a:r>
          </a:p>
          <a:p>
            <a:pPr lvl="1"/>
            <a:r>
              <a:rPr lang="en-GB" sz="2000" b="0" i="0" dirty="0">
                <a:effectLst/>
                <a:latin typeface="+mn-lt"/>
              </a:rPr>
              <a:t>Understand the role of the operating system in a computer system </a:t>
            </a:r>
          </a:p>
          <a:p>
            <a:pPr lvl="1"/>
            <a:r>
              <a:rPr lang="en-GB" sz="2000" b="0" i="0" dirty="0">
                <a:effectLst/>
                <a:latin typeface="+mn-lt"/>
              </a:rPr>
              <a:t>Give a definition of an operating system</a:t>
            </a:r>
          </a:p>
          <a:p>
            <a:pPr lvl="1"/>
            <a:r>
              <a:rPr lang="en-GB" sz="2000" b="0" i="0" dirty="0">
                <a:effectLst/>
                <a:latin typeface="+mn-lt"/>
              </a:rPr>
              <a:t>Understand the process of bootstrapping to load the operating system into memory </a:t>
            </a:r>
            <a:endParaRPr lang="en-GB" sz="2000" dirty="0">
              <a:latin typeface="+mn-lt"/>
            </a:endParaRPr>
          </a:p>
          <a:p>
            <a:pPr lvl="1"/>
            <a:r>
              <a:rPr lang="en-GB" sz="2000" b="0" i="0" dirty="0">
                <a:effectLst/>
                <a:latin typeface="+mn-lt"/>
              </a:rPr>
              <a:t>List the components of an operating system</a:t>
            </a:r>
            <a:endParaRPr lang="en-US" sz="2000" dirty="0">
              <a:latin typeface="+mn-l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0496" y="2824480"/>
            <a:ext cx="10491008" cy="1643652"/>
          </a:xfrm>
        </p:spPr>
        <p:txBody>
          <a:bodyPr/>
          <a:lstStyle/>
          <a:p>
            <a:pPr algn="ctr">
              <a:lnSpc>
                <a:spcPct val="150000"/>
              </a:lnSpc>
            </a:pPr>
            <a:r>
              <a:rPr lang="en-US"/>
              <a:t>Q &amp; A</a:t>
            </a:r>
          </a:p>
        </p:txBody>
      </p:sp>
      <p:sp>
        <p:nvSpPr>
          <p:cNvPr id="3" name="Date Placeholder 2"/>
          <p:cNvSpPr>
            <a:spLocks noGrp="1"/>
          </p:cNvSpPr>
          <p:nvPr>
            <p:ph type="dt" sz="half" idx="10"/>
          </p:nvPr>
        </p:nvSpPr>
        <p:spPr/>
        <p:txBody>
          <a:bodyPr/>
          <a:lstStyle/>
          <a:p>
            <a:fld id="{2ADC29F2-8A35-3B44-9BA0-E01F07FBE6DF}" type="datetime1">
              <a:rPr lang="en-US" smtClean="0"/>
              <a:t>10/30/23</a:t>
            </a:fld>
            <a:endParaRPr lang="en-US"/>
          </a:p>
        </p:txBody>
      </p:sp>
      <p:sp>
        <p:nvSpPr>
          <p:cNvPr id="4" name="Footer Placeholder 3"/>
          <p:cNvSpPr>
            <a:spLocks noGrp="1"/>
          </p:cNvSpPr>
          <p:nvPr>
            <p:ph type="ftr" sz="quarter" idx="11"/>
          </p:nvPr>
        </p:nvSpPr>
        <p:spPr/>
        <p:txBody>
          <a:bodyPr/>
          <a:lstStyle/>
          <a:p>
            <a:r>
              <a:rPr lang="en-US"/>
              <a:t>Faculty of Computer Science</a:t>
            </a:r>
          </a:p>
        </p:txBody>
      </p:sp>
      <p:sp>
        <p:nvSpPr>
          <p:cNvPr id="5" name="Slide Number Placeholder 4"/>
          <p:cNvSpPr>
            <a:spLocks noGrp="1"/>
          </p:cNvSpPr>
          <p:nvPr>
            <p:ph type="sldNum" sz="quarter" idx="12"/>
          </p:nvPr>
        </p:nvSpPr>
        <p:spPr/>
        <p:txBody>
          <a:bodyPr/>
          <a:lstStyle/>
          <a:p>
            <a:fld id="{086B6608-6F69-448F-99DC-C9E613BFB696}" type="slidenum">
              <a:rPr lang="en-US" smtClean="0"/>
              <a:t>20</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8DF24DD-50D5-354C-93A4-B9C983DC226B}"/>
              </a:ext>
            </a:extLst>
          </p:cNvPr>
          <p:cNvSpPr>
            <a:spLocks noGrp="1"/>
          </p:cNvSpPr>
          <p:nvPr>
            <p:ph type="title"/>
          </p:nvPr>
        </p:nvSpPr>
        <p:spPr>
          <a:xfrm>
            <a:off x="419100" y="3191940"/>
            <a:ext cx="11353800" cy="857546"/>
          </a:xfrm>
        </p:spPr>
        <p:txBody>
          <a:bodyPr/>
          <a:lstStyle/>
          <a:p>
            <a:r>
              <a:rPr lang="en-VN" sz="5600" dirty="0">
                <a:latin typeface="Calibri" panose="020F0502020204030204" pitchFamily="34" charset="0"/>
                <a:cs typeface="Calibri" panose="020F0502020204030204" pitchFamily="34" charset="0"/>
              </a:rPr>
              <a:t>Computer Hardware</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4</a:t>
            </a:fld>
            <a:endParaRPr lang="en-US">
              <a:latin typeface="Calibri" panose="020F0502020204030204" pitchFamily="34" charset="0"/>
              <a:cs typeface="Calibri" panose="020F0502020204030204" pitchFamily="34" charset="0"/>
            </a:endParaRPr>
          </a:p>
        </p:txBody>
      </p:sp>
      <p:sp>
        <p:nvSpPr>
          <p:cNvPr id="5" name="Title 4"/>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Computer Hardware</a:t>
            </a:r>
          </a:p>
        </p:txBody>
      </p:sp>
      <p:sp>
        <p:nvSpPr>
          <p:cNvPr id="6" name="Content Placeholder 5"/>
          <p:cNvSpPr>
            <a:spLocks noGrp="1"/>
          </p:cNvSpPr>
          <p:nvPr>
            <p:ph sz="quarter" idx="13"/>
          </p:nvPr>
        </p:nvSpPr>
        <p:spPr>
          <a:xfrm>
            <a:off x="309218" y="1002821"/>
            <a:ext cx="11551617" cy="4954133"/>
          </a:xfrm>
        </p:spPr>
        <p:txBody>
          <a:bodyPr lIns="91440" tIns="45720" rIns="91440" bIns="45720" anchor="t"/>
          <a:lstStyle/>
          <a:p>
            <a:pPr marL="400050" indent="-400050">
              <a:lnSpc>
                <a:spcPct val="100000"/>
              </a:lnSpc>
              <a:spcAft>
                <a:spcPts val="1200"/>
              </a:spcAft>
              <a:buFont typeface="Wingdings" panose="05000000000000000000" pitchFamily="2" charset="2"/>
              <a:buChar char="v"/>
            </a:pPr>
            <a:r>
              <a:rPr lang="en-US" dirty="0">
                <a:latin typeface="Calibri" panose="020F0502020204030204" pitchFamily="34" charset="0"/>
                <a:cs typeface="Calibri" panose="020F0502020204030204" pitchFamily="34" charset="0"/>
              </a:rPr>
              <a:t>MAIN PARTS of COMPUTER</a:t>
            </a:r>
          </a:p>
          <a:p>
            <a:pPr marL="671513" lvl="1" indent="-249238">
              <a:lnSpc>
                <a:spcPct val="100000"/>
              </a:lnSpc>
              <a:spcAft>
                <a:spcPts val="1200"/>
              </a:spcAft>
              <a:buFont typeface="Courier New" panose="02070309020205020404" pitchFamily="49" charset="0"/>
              <a:buChar char="o"/>
            </a:pPr>
            <a:r>
              <a:rPr lang="en-GB" sz="2000" b="0" i="0" dirty="0">
                <a:solidFill>
                  <a:srgbClr val="242021"/>
                </a:solidFill>
                <a:effectLst/>
                <a:latin typeface="Calibri" panose="020F0502020204030204" pitchFamily="34" charset="0"/>
                <a:cs typeface="Calibri" panose="020F0502020204030204" pitchFamily="34" charset="0"/>
              </a:rPr>
              <a:t>The parts that make up a computer into three broad categories or subsystems: the central processing unit (CPU), the main memory, and the input/output subsystem.</a:t>
            </a:r>
            <a:r>
              <a:rPr lang="en-GB" sz="2000" dirty="0">
                <a:latin typeface="Calibri" panose="020F0502020204030204" pitchFamily="34" charset="0"/>
                <a:cs typeface="Calibri" panose="020F0502020204030204" pitchFamily="34" charset="0"/>
              </a:rPr>
              <a:t> </a:t>
            </a:r>
            <a:br>
              <a:rPr lang="en-GB" dirty="0">
                <a:latin typeface="Calibri" panose="020F0502020204030204" pitchFamily="34" charset="0"/>
                <a:cs typeface="Calibri" panose="020F0502020204030204" pitchFamily="34" charset="0"/>
              </a:rPr>
            </a:br>
            <a:endParaRPr lang="en-US"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F23F80F5-5D44-4874-24FA-2448626E86A6}"/>
              </a:ext>
            </a:extLst>
          </p:cNvPr>
          <p:cNvPicPr>
            <a:picLocks noChangeAspect="1"/>
          </p:cNvPicPr>
          <p:nvPr/>
        </p:nvPicPr>
        <p:blipFill rotWithShape="1">
          <a:blip r:embed="rId3"/>
          <a:srcRect l="10397" t="19132" r="12334"/>
          <a:stretch/>
        </p:blipFill>
        <p:spPr>
          <a:xfrm>
            <a:off x="2635426" y="2601685"/>
            <a:ext cx="6785664" cy="325349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9770BB-AD1A-FF7B-71A2-0486E831E9F5}"/>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3D263BAE-3500-E4CC-6767-DE7246CC8165}"/>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1E45E196-5226-0434-88ED-ADFB47C71750}"/>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5</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1A2178B3-639E-69BD-2648-1DFDB8D4A8F3}"/>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Central Processing Unit</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AFB310D8-75B7-0F66-51F6-B83A3683CAE7}"/>
              </a:ext>
            </a:extLst>
          </p:cNvPr>
          <p:cNvSpPr>
            <a:spLocks noGrp="1"/>
          </p:cNvSpPr>
          <p:nvPr>
            <p:ph sz="quarter" idx="13"/>
          </p:nvPr>
        </p:nvSpPr>
        <p:spPr>
          <a:xfrm>
            <a:off x="320191" y="951933"/>
            <a:ext cx="11551617" cy="4954133"/>
          </a:xfrm>
        </p:spPr>
        <p:txBody>
          <a:bodyPr/>
          <a:lstStyle/>
          <a:p>
            <a:pPr>
              <a:lnSpc>
                <a:spcPct val="100000"/>
              </a:lnSpc>
              <a:spcBef>
                <a:spcPts val="0"/>
              </a:spcBef>
              <a:spcAft>
                <a:spcPts val="600"/>
              </a:spcAft>
              <a:buFont typeface="Wingdings" pitchFamily="2" charset="2"/>
              <a:buChar char="v"/>
            </a:pPr>
            <a:r>
              <a:rPr lang="en-GB" b="0" i="0" dirty="0">
                <a:solidFill>
                  <a:srgbClr val="242021"/>
                </a:solidFill>
                <a:effectLst/>
                <a:latin typeface="Calibri" panose="020F0502020204030204" pitchFamily="34" charset="0"/>
                <a:cs typeface="Calibri" panose="020F0502020204030204" pitchFamily="34" charset="0"/>
              </a:rPr>
              <a:t>The </a:t>
            </a:r>
            <a:r>
              <a:rPr lang="en-GB" b="1" i="0" dirty="0">
                <a:solidFill>
                  <a:srgbClr val="242021"/>
                </a:solidFill>
                <a:effectLst/>
                <a:latin typeface="Calibri" panose="020F0502020204030204" pitchFamily="34" charset="0"/>
                <a:cs typeface="Calibri" panose="020F0502020204030204" pitchFamily="34" charset="0"/>
              </a:rPr>
              <a:t>central processing unit (CPU) </a:t>
            </a:r>
            <a:r>
              <a:rPr lang="en-GB" b="0" i="0" dirty="0">
                <a:solidFill>
                  <a:srgbClr val="242021"/>
                </a:solidFill>
                <a:effectLst/>
                <a:latin typeface="Calibri" panose="020F0502020204030204" pitchFamily="34" charset="0"/>
                <a:cs typeface="Calibri" panose="020F0502020204030204" pitchFamily="34" charset="0"/>
              </a:rPr>
              <a:t>performs operations on data. </a:t>
            </a:r>
          </a:p>
          <a:p>
            <a:pPr>
              <a:lnSpc>
                <a:spcPct val="100000"/>
              </a:lnSpc>
              <a:spcBef>
                <a:spcPts val="0"/>
              </a:spcBef>
              <a:spcAft>
                <a:spcPts val="600"/>
              </a:spcAft>
              <a:buFont typeface="Wingdings" pitchFamily="2" charset="2"/>
              <a:buChar char="v"/>
            </a:pPr>
            <a:r>
              <a:rPr lang="en-GB" b="0" i="0" dirty="0">
                <a:solidFill>
                  <a:srgbClr val="242021"/>
                </a:solidFill>
                <a:effectLst/>
                <a:latin typeface="Calibri" panose="020F0502020204030204" pitchFamily="34" charset="0"/>
                <a:cs typeface="Calibri" panose="020F0502020204030204" pitchFamily="34" charset="0"/>
              </a:rPr>
              <a:t>Three parts: an arithmetic logic unit (ALU), a control unit, and a set of registers</a:t>
            </a:r>
            <a:r>
              <a:rPr lang="en-GB" dirty="0">
                <a:latin typeface="Calibri" panose="020F0502020204030204" pitchFamily="34" charset="0"/>
                <a:cs typeface="Calibri" panose="020F0502020204030204" pitchFamily="34" charset="0"/>
              </a:rPr>
              <a:t> </a:t>
            </a:r>
            <a:br>
              <a:rPr lang="en-GB" dirty="0">
                <a:latin typeface="Calibri" panose="020F0502020204030204" pitchFamily="34" charset="0"/>
                <a:cs typeface="Calibri" panose="020F0502020204030204" pitchFamily="34" charset="0"/>
              </a:rPr>
            </a:br>
            <a:endParaRPr lang="LID4096"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56D381F2-8F8C-E409-01B6-C28A4409AD37}"/>
              </a:ext>
            </a:extLst>
          </p:cNvPr>
          <p:cNvPicPr>
            <a:picLocks noChangeAspect="1"/>
          </p:cNvPicPr>
          <p:nvPr/>
        </p:nvPicPr>
        <p:blipFill rotWithShape="1">
          <a:blip r:embed="rId2"/>
          <a:srcRect l="14208" t="16960" r="3622" b="6376"/>
          <a:stretch/>
        </p:blipFill>
        <p:spPr>
          <a:xfrm>
            <a:off x="3058885" y="2412714"/>
            <a:ext cx="6760029" cy="3648507"/>
          </a:xfrm>
          <a:prstGeom prst="rect">
            <a:avLst/>
          </a:prstGeom>
        </p:spPr>
      </p:pic>
    </p:spTree>
    <p:extLst>
      <p:ext uri="{BB962C8B-B14F-4D97-AF65-F5344CB8AC3E}">
        <p14:creationId xmlns:p14="http://schemas.microsoft.com/office/powerpoint/2010/main" val="442424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E8EC1E-A38B-BE52-DF87-0E7880DBD22F}"/>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2A121167-DD48-86D0-2016-B09384069189}"/>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2C39C71B-72EE-BCDA-24B7-BB6DF4A25B74}"/>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26AB6016-7362-7A48-112D-C76812103AD3}"/>
              </a:ext>
            </a:extLst>
          </p:cNvPr>
          <p:cNvSpPr>
            <a:spLocks noGrp="1"/>
          </p:cNvSpPr>
          <p:nvPr>
            <p:ph type="title"/>
          </p:nvPr>
        </p:nvSpPr>
        <p:spPr/>
        <p:txBody>
          <a:bodyPr anchor="ctr">
            <a:noAutofit/>
          </a:bodyPr>
          <a:lstStyle/>
          <a:p>
            <a:r>
              <a:rPr lang="en-GB" sz="4000" dirty="0">
                <a:latin typeface="Calibri" panose="020F0502020204030204" pitchFamily="34" charset="0"/>
                <a:cs typeface="Calibri" panose="020F0502020204030204" pitchFamily="34" charset="0"/>
              </a:rPr>
              <a:t>The arithmetic logic unit (ALU)</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BA4E8FB2-3AED-BBD2-12F5-6D7B49CA1166}"/>
              </a:ext>
            </a:extLst>
          </p:cNvPr>
          <p:cNvSpPr>
            <a:spLocks noGrp="1"/>
          </p:cNvSpPr>
          <p:nvPr>
            <p:ph sz="quarter" idx="13"/>
          </p:nvPr>
        </p:nvSpPr>
        <p:spPr/>
        <p:txBody>
          <a:bodyPr/>
          <a:lstStyle/>
          <a:p>
            <a:pPr>
              <a:buFont typeface="Wingdings" pitchFamily="2" charset="2"/>
              <a:buChar char="v"/>
            </a:pPr>
            <a:r>
              <a:rPr lang="en-GB" b="0" i="0" dirty="0">
                <a:solidFill>
                  <a:srgbClr val="242021"/>
                </a:solidFill>
                <a:effectLst/>
                <a:latin typeface="Calibri" panose="020F0502020204030204" pitchFamily="34" charset="0"/>
                <a:cs typeface="Calibri" panose="020F0502020204030204" pitchFamily="34" charset="0"/>
              </a:rPr>
              <a:t>The </a:t>
            </a:r>
            <a:r>
              <a:rPr lang="en-GB" b="1" i="0" dirty="0">
                <a:solidFill>
                  <a:srgbClr val="242021"/>
                </a:solidFill>
                <a:effectLst/>
                <a:latin typeface="Calibri" panose="020F0502020204030204" pitchFamily="34" charset="0"/>
                <a:cs typeface="Calibri" panose="020F0502020204030204" pitchFamily="34" charset="0"/>
              </a:rPr>
              <a:t>arithmetic logic unit (ALU) </a:t>
            </a:r>
            <a:r>
              <a:rPr lang="en-GB" b="0" i="0" dirty="0">
                <a:solidFill>
                  <a:srgbClr val="242021"/>
                </a:solidFill>
                <a:effectLst/>
                <a:latin typeface="Calibri" panose="020F0502020204030204" pitchFamily="34" charset="0"/>
                <a:cs typeface="Calibri" panose="020F0502020204030204" pitchFamily="34" charset="0"/>
              </a:rPr>
              <a:t>performs logic, shift, and arithmetic operations on data.</a:t>
            </a:r>
          </a:p>
          <a:p>
            <a:pPr>
              <a:buFont typeface="Wingdings" pitchFamily="2" charset="2"/>
              <a:buChar char="v"/>
            </a:pPr>
            <a:r>
              <a:rPr lang="en-GB" b="1" i="1" dirty="0">
                <a:solidFill>
                  <a:srgbClr val="D20F45"/>
                </a:solidFill>
                <a:effectLst/>
                <a:latin typeface="Calibri" panose="020F0502020204030204" pitchFamily="34" charset="0"/>
                <a:cs typeface="Calibri" panose="020F0502020204030204" pitchFamily="34" charset="0"/>
              </a:rPr>
              <a:t>Logic operations: </a:t>
            </a:r>
            <a:r>
              <a:rPr lang="en-GB" b="0" i="0" dirty="0">
                <a:solidFill>
                  <a:srgbClr val="242021"/>
                </a:solidFill>
                <a:effectLst/>
                <a:latin typeface="Calibri" panose="020F0502020204030204" pitchFamily="34" charset="0"/>
                <a:cs typeface="Calibri" panose="020F0502020204030204" pitchFamily="34" charset="0"/>
              </a:rPr>
              <a:t>NOT, AND, OR, and XOR. These operations treat the input data as bit patterns and the result of the operation is also a bit pattern.</a:t>
            </a:r>
            <a:r>
              <a:rPr lang="en-GB" dirty="0">
                <a:latin typeface="Calibri" panose="020F0502020204030204" pitchFamily="34" charset="0"/>
                <a:cs typeface="Calibri" panose="020F0502020204030204" pitchFamily="34" charset="0"/>
              </a:rPr>
              <a:t> </a:t>
            </a:r>
          </a:p>
          <a:p>
            <a:pPr>
              <a:buFont typeface="Wingdings" pitchFamily="2" charset="2"/>
              <a:buChar char="v"/>
            </a:pPr>
            <a:r>
              <a:rPr lang="en-GB" b="1" i="1" dirty="0">
                <a:solidFill>
                  <a:srgbClr val="D20F45"/>
                </a:solidFill>
                <a:effectLst/>
                <a:latin typeface="Calibri" panose="020F0502020204030204" pitchFamily="34" charset="0"/>
                <a:cs typeface="Calibri" panose="020F0502020204030204" pitchFamily="34" charset="0"/>
              </a:rPr>
              <a:t>Shift operations: </a:t>
            </a:r>
            <a:r>
              <a:rPr lang="en-GB" b="0" i="0" dirty="0">
                <a:solidFill>
                  <a:srgbClr val="242021"/>
                </a:solidFill>
                <a:effectLst/>
                <a:latin typeface="Calibri" panose="020F0502020204030204" pitchFamily="34" charset="0"/>
                <a:cs typeface="Calibri" panose="020F0502020204030204" pitchFamily="34" charset="0"/>
              </a:rPr>
              <a:t>Logical shift operations and arithmetic shift operations. </a:t>
            </a:r>
          </a:p>
          <a:p>
            <a:pPr lvl="1">
              <a:buFont typeface="Courier New" panose="02070309020205020404" pitchFamily="49" charset="0"/>
              <a:buChar char="o"/>
            </a:pPr>
            <a:r>
              <a:rPr lang="en-GB" b="0" i="0" dirty="0">
                <a:solidFill>
                  <a:srgbClr val="242021"/>
                </a:solidFill>
                <a:effectLst/>
                <a:latin typeface="Calibri" panose="020F0502020204030204" pitchFamily="34" charset="0"/>
                <a:cs typeface="Calibri" panose="020F0502020204030204" pitchFamily="34" charset="0"/>
              </a:rPr>
              <a:t>Logical shift operations are used to shift bit patterns to the left or right </a:t>
            </a:r>
          </a:p>
          <a:p>
            <a:pPr lvl="1">
              <a:buFont typeface="Courier New" panose="02070309020205020404" pitchFamily="49" charset="0"/>
              <a:buChar char="o"/>
            </a:pPr>
            <a:r>
              <a:rPr lang="en-GB" b="0" i="0" dirty="0">
                <a:solidFill>
                  <a:srgbClr val="242021"/>
                </a:solidFill>
                <a:effectLst/>
                <a:latin typeface="Calibri" panose="020F0502020204030204" pitchFamily="34" charset="0"/>
                <a:cs typeface="Calibri" panose="020F0502020204030204" pitchFamily="34" charset="0"/>
              </a:rPr>
              <a:t>Arithmetic operations are applied to integers </a:t>
            </a:r>
          </a:p>
          <a:p>
            <a:pPr lvl="1">
              <a:buFont typeface="Courier New" panose="02070309020205020404" pitchFamily="49" charset="0"/>
              <a:buChar char="o"/>
            </a:pPr>
            <a:r>
              <a:rPr lang="en-GB" b="0" i="0" dirty="0">
                <a:solidFill>
                  <a:srgbClr val="242021"/>
                </a:solidFill>
                <a:effectLst/>
                <a:latin typeface="Calibri" panose="020F0502020204030204" pitchFamily="34" charset="0"/>
                <a:cs typeface="Calibri" panose="020F0502020204030204" pitchFamily="34" charset="0"/>
              </a:rPr>
              <a:t>Their main purpose is to divide or multiply integers by two</a:t>
            </a:r>
          </a:p>
          <a:p>
            <a:pPr>
              <a:buFont typeface="Wingdings" pitchFamily="2" charset="2"/>
              <a:buChar char="v"/>
            </a:pPr>
            <a:r>
              <a:rPr lang="en-US" b="1" i="1" dirty="0">
                <a:solidFill>
                  <a:srgbClr val="D20F45"/>
                </a:solidFill>
                <a:effectLst/>
                <a:latin typeface="Calibri" panose="020F0502020204030204" pitchFamily="34" charset="0"/>
                <a:cs typeface="Calibri" panose="020F0502020204030204" pitchFamily="34" charset="0"/>
              </a:rPr>
              <a:t>Arithmetic operation</a:t>
            </a:r>
          </a:p>
          <a:p>
            <a:pPr lvl="1">
              <a:buFont typeface="Courier New" panose="02070309020205020404" pitchFamily="49" charset="0"/>
              <a:buChar char="o"/>
            </a:pPr>
            <a:r>
              <a:rPr lang="en-GB" sz="2800" b="0" i="0" dirty="0">
                <a:solidFill>
                  <a:srgbClr val="242021"/>
                </a:solidFill>
                <a:effectLst/>
                <a:latin typeface="Calibri" panose="020F0502020204030204" pitchFamily="34" charset="0"/>
                <a:cs typeface="Calibri" panose="020F0502020204030204" pitchFamily="34" charset="0"/>
              </a:rPr>
              <a:t>Some arithmetic operations on integers and reals</a:t>
            </a:r>
            <a:br>
              <a:rPr lang="en-GB" sz="2800" dirty="0">
                <a:latin typeface="Calibri" panose="020F0502020204030204" pitchFamily="34" charset="0"/>
                <a:cs typeface="Calibri" panose="020F0502020204030204" pitchFamily="34" charset="0"/>
              </a:rPr>
            </a:br>
            <a:br>
              <a:rPr lang="en-US" sz="2800" dirty="0">
                <a:latin typeface="Calibri" panose="020F0502020204030204" pitchFamily="34" charset="0"/>
                <a:cs typeface="Calibri" panose="020F0502020204030204" pitchFamily="34" charset="0"/>
              </a:rPr>
            </a:br>
            <a:r>
              <a:rPr lang="en-GB" sz="2800" dirty="0">
                <a:latin typeface="Calibri" panose="020F0502020204030204" pitchFamily="34" charset="0"/>
                <a:cs typeface="Calibri" panose="020F0502020204030204" pitchFamily="34" charset="0"/>
              </a:rPr>
              <a:t> </a:t>
            </a:r>
            <a:br>
              <a:rPr lang="en-GB" sz="2800" dirty="0">
                <a:latin typeface="Calibri" panose="020F0502020204030204" pitchFamily="34" charset="0"/>
                <a:cs typeface="Calibri" panose="020F0502020204030204" pitchFamily="34" charset="0"/>
              </a:rPr>
            </a:br>
            <a:br>
              <a:rPr lang="en-GB" sz="2800" dirty="0">
                <a:latin typeface="Calibri" panose="020F0502020204030204" pitchFamily="34" charset="0"/>
                <a:cs typeface="Calibri" panose="020F0502020204030204" pitchFamily="34" charset="0"/>
              </a:rPr>
            </a:br>
            <a:br>
              <a:rPr lang="en-GB" sz="2800" dirty="0">
                <a:latin typeface="Calibri" panose="020F0502020204030204" pitchFamily="34" charset="0"/>
                <a:cs typeface="Calibri" panose="020F0502020204030204" pitchFamily="34" charset="0"/>
              </a:rPr>
            </a:br>
            <a:endParaRPr lang="LID4096"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71032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787817-0D74-4EEE-96B1-08DB3A19D492}"/>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AB3399A6-C2F8-A93C-CEAF-078483DB9ECE}"/>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353A3476-F7EB-14FC-B9F5-72CDD21C501C}"/>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7</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D915FDFF-E01A-5EB1-E120-EC960FCF6C7F}"/>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Registers</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24BFDD46-DA12-2669-7480-9C08E8E324C9}"/>
              </a:ext>
            </a:extLst>
          </p:cNvPr>
          <p:cNvSpPr>
            <a:spLocks noGrp="1"/>
          </p:cNvSpPr>
          <p:nvPr>
            <p:ph sz="quarter" idx="13"/>
          </p:nvPr>
        </p:nvSpPr>
        <p:spPr>
          <a:xfrm>
            <a:off x="276647" y="1037824"/>
            <a:ext cx="11551617" cy="4954133"/>
          </a:xfrm>
        </p:spPr>
        <p:txBody>
          <a:bodyPr/>
          <a:lstStyle/>
          <a:p>
            <a:pPr>
              <a:buFont typeface="Wingdings" pitchFamily="2" charset="2"/>
              <a:buChar char="v"/>
            </a:pPr>
            <a:r>
              <a:rPr lang="en-GB" sz="2400" b="1" i="0" dirty="0">
                <a:solidFill>
                  <a:srgbClr val="242021"/>
                </a:solidFill>
                <a:effectLst/>
                <a:latin typeface="Calibri" panose="020F0502020204030204" pitchFamily="34" charset="0"/>
                <a:cs typeface="Calibri" panose="020F0502020204030204" pitchFamily="34" charset="0"/>
              </a:rPr>
              <a:t>Registers </a:t>
            </a:r>
            <a:r>
              <a:rPr lang="en-GB" sz="2400" b="0" i="0" dirty="0">
                <a:solidFill>
                  <a:srgbClr val="242021"/>
                </a:solidFill>
                <a:effectLst/>
                <a:latin typeface="Calibri" panose="020F0502020204030204" pitchFamily="34" charset="0"/>
                <a:cs typeface="Calibri" panose="020F0502020204030204" pitchFamily="34" charset="0"/>
              </a:rPr>
              <a:t>are fast stand-alone storage locations that hold data temporarily. Multiple registers are needed to facilitate the operation of the CPU</a:t>
            </a:r>
            <a:r>
              <a:rPr lang="en-GB" sz="2400" dirty="0">
                <a:latin typeface="Calibri" panose="020F0502020204030204" pitchFamily="34" charset="0"/>
                <a:cs typeface="Calibri" panose="020F0502020204030204" pitchFamily="34" charset="0"/>
              </a:rPr>
              <a:t> </a:t>
            </a:r>
          </a:p>
          <a:p>
            <a:pPr>
              <a:buFont typeface="Wingdings" pitchFamily="2" charset="2"/>
              <a:buChar char="v"/>
            </a:pPr>
            <a:r>
              <a:rPr lang="en-US" sz="2400" b="1" i="1" dirty="0">
                <a:solidFill>
                  <a:srgbClr val="D20F45"/>
                </a:solidFill>
                <a:effectLst/>
                <a:latin typeface="Calibri" panose="020F0502020204030204" pitchFamily="34" charset="0"/>
                <a:cs typeface="Calibri" panose="020F0502020204030204" pitchFamily="34" charset="0"/>
              </a:rPr>
              <a:t>Data registers: </a:t>
            </a:r>
            <a:r>
              <a:rPr lang="en-GB" sz="2400" b="0" i="0" dirty="0">
                <a:solidFill>
                  <a:srgbClr val="242021"/>
                </a:solidFill>
                <a:effectLst/>
                <a:latin typeface="Calibri" panose="020F0502020204030204" pitchFamily="34" charset="0"/>
                <a:cs typeface="Calibri" panose="020F0502020204030204" pitchFamily="34" charset="0"/>
              </a:rPr>
              <a:t>Computers use dozens of registers inside the CPU to speed up their operations. These require several registers to hold the intermediate results. </a:t>
            </a:r>
          </a:p>
          <a:p>
            <a:pPr>
              <a:buFont typeface="Wingdings" pitchFamily="2" charset="2"/>
              <a:buChar char="v"/>
            </a:pPr>
            <a:r>
              <a:rPr lang="en-US" sz="2400" b="1" i="1" dirty="0">
                <a:solidFill>
                  <a:srgbClr val="D20F45"/>
                </a:solidFill>
                <a:effectLst/>
                <a:latin typeface="Calibri" panose="020F0502020204030204" pitchFamily="34" charset="0"/>
                <a:cs typeface="Calibri" panose="020F0502020204030204" pitchFamily="34" charset="0"/>
              </a:rPr>
              <a:t>Instruction registers</a:t>
            </a:r>
          </a:p>
          <a:p>
            <a:pPr lvl="1">
              <a:buFont typeface="Courier New" panose="02070309020205020404" pitchFamily="49" charset="0"/>
              <a:buChar char="o"/>
            </a:pPr>
            <a:r>
              <a:rPr lang="en-GB" sz="2000" b="0" i="0" dirty="0">
                <a:solidFill>
                  <a:srgbClr val="242021"/>
                </a:solidFill>
                <a:effectLst/>
                <a:latin typeface="Calibri" panose="020F0502020204030204" pitchFamily="34" charset="0"/>
                <a:cs typeface="Calibri" panose="020F0502020204030204" pitchFamily="34" charset="0"/>
              </a:rPr>
              <a:t>Today computers store not only data, but also programs, in their memory. </a:t>
            </a:r>
          </a:p>
          <a:p>
            <a:pPr lvl="1">
              <a:buFont typeface="Courier New" panose="02070309020205020404" pitchFamily="49" charset="0"/>
              <a:buChar char="o"/>
            </a:pPr>
            <a:r>
              <a:rPr lang="en-GB" sz="2000" b="0" i="0" dirty="0">
                <a:solidFill>
                  <a:srgbClr val="242021"/>
                </a:solidFill>
                <a:effectLst/>
                <a:latin typeface="Calibri" panose="020F0502020204030204" pitchFamily="34" charset="0"/>
                <a:cs typeface="Calibri" panose="020F0502020204030204" pitchFamily="34" charset="0"/>
              </a:rPr>
              <a:t>The CPU is responsible for fetching instructions one by one from memory, storing them in the </a:t>
            </a:r>
            <a:r>
              <a:rPr lang="en-GB" sz="2000" b="1" i="0" dirty="0">
                <a:solidFill>
                  <a:srgbClr val="242021"/>
                </a:solidFill>
                <a:effectLst/>
                <a:latin typeface="Calibri" panose="020F0502020204030204" pitchFamily="34" charset="0"/>
                <a:cs typeface="Calibri" panose="020F0502020204030204" pitchFamily="34" charset="0"/>
              </a:rPr>
              <a:t>instruction register </a:t>
            </a:r>
            <a:r>
              <a:rPr lang="en-GB" sz="2000" b="0" i="0" dirty="0">
                <a:solidFill>
                  <a:srgbClr val="242021"/>
                </a:solidFill>
                <a:effectLst/>
                <a:latin typeface="Calibri" panose="020F0502020204030204" pitchFamily="34" charset="0"/>
                <a:cs typeface="Calibri" panose="020F0502020204030204" pitchFamily="34" charset="0"/>
              </a:rPr>
              <a:t>(IR), decoding them, and executing them.</a:t>
            </a:r>
            <a:br>
              <a:rPr lang="en-GB" dirty="0">
                <a:latin typeface="Calibri" panose="020F0502020204030204" pitchFamily="34" charset="0"/>
                <a:cs typeface="Calibri" panose="020F0502020204030204" pitchFamily="34" charset="0"/>
              </a:rPr>
            </a:br>
            <a:br>
              <a:rPr lang="en-US" dirty="0">
                <a:latin typeface="Calibri" panose="020F0502020204030204" pitchFamily="34" charset="0"/>
                <a:cs typeface="Calibri" panose="020F0502020204030204" pitchFamily="34" charset="0"/>
              </a:rPr>
            </a:br>
            <a:br>
              <a:rPr lang="en-US" dirty="0">
                <a:latin typeface="Calibri" panose="020F0502020204030204" pitchFamily="34" charset="0"/>
                <a:cs typeface="Calibri" panose="020F0502020204030204" pitchFamily="34" charset="0"/>
              </a:rPr>
            </a:br>
            <a:endParaRPr lang="LID4096"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E09EAC79-178B-12BB-96BB-5AB43F758551}"/>
              </a:ext>
            </a:extLst>
          </p:cNvPr>
          <p:cNvPicPr>
            <a:picLocks noChangeAspect="1"/>
          </p:cNvPicPr>
          <p:nvPr/>
        </p:nvPicPr>
        <p:blipFill rotWithShape="1">
          <a:blip r:embed="rId2"/>
          <a:srcRect l="9809" t="16373" r="2879" b="4733"/>
          <a:stretch/>
        </p:blipFill>
        <p:spPr>
          <a:xfrm>
            <a:off x="4038600" y="4082142"/>
            <a:ext cx="4363358" cy="2280786"/>
          </a:xfrm>
          <a:prstGeom prst="rect">
            <a:avLst/>
          </a:prstGeom>
        </p:spPr>
      </p:pic>
    </p:spTree>
    <p:extLst>
      <p:ext uri="{BB962C8B-B14F-4D97-AF65-F5344CB8AC3E}">
        <p14:creationId xmlns:p14="http://schemas.microsoft.com/office/powerpoint/2010/main" val="2759671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5734EB-EBD3-8FDE-DA1A-8E79340B1257}"/>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811F8AD7-12F9-7EF2-FAE8-F8DFF4502BE2}"/>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62F4FE4D-82EB-C3C7-FC89-F764DB8B5E4D}"/>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8</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324B156E-FDCA-E8DA-EC75-A57C34F3B1AD}"/>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Program counter</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FE94E4CC-45CA-5630-3AE9-6FF763B460D5}"/>
              </a:ext>
            </a:extLst>
          </p:cNvPr>
          <p:cNvSpPr>
            <a:spLocks noGrp="1"/>
          </p:cNvSpPr>
          <p:nvPr>
            <p:ph sz="quarter" idx="13"/>
          </p:nvPr>
        </p:nvSpPr>
        <p:spPr>
          <a:xfrm>
            <a:off x="309218" y="1081992"/>
            <a:ext cx="11763039" cy="4954133"/>
          </a:xfrm>
        </p:spPr>
        <p:txBody>
          <a:bodyPr/>
          <a:lstStyle/>
          <a:p>
            <a:pPr>
              <a:spcBef>
                <a:spcPts val="0"/>
              </a:spcBef>
              <a:spcAft>
                <a:spcPts val="600"/>
              </a:spcAft>
              <a:buFont typeface="Wingdings" pitchFamily="2" charset="2"/>
              <a:buChar char="v"/>
            </a:pPr>
            <a:r>
              <a:rPr lang="en-GB" b="0" i="0" dirty="0">
                <a:solidFill>
                  <a:srgbClr val="242021"/>
                </a:solidFill>
                <a:effectLst/>
                <a:latin typeface="Calibri" panose="020F0502020204030204" pitchFamily="34" charset="0"/>
                <a:cs typeface="Calibri" panose="020F0502020204030204" pitchFamily="34" charset="0"/>
              </a:rPr>
              <a:t>Another common register in the CPU is the </a:t>
            </a:r>
            <a:r>
              <a:rPr lang="en-GB" b="1" i="0" dirty="0">
                <a:solidFill>
                  <a:srgbClr val="242021"/>
                </a:solidFill>
                <a:effectLst/>
                <a:latin typeface="Calibri" panose="020F0502020204030204" pitchFamily="34" charset="0"/>
                <a:cs typeface="Calibri" panose="020F0502020204030204" pitchFamily="34" charset="0"/>
              </a:rPr>
              <a:t>program counter</a:t>
            </a:r>
            <a:endParaRPr lang="en-GB" b="0" i="0" dirty="0">
              <a:solidFill>
                <a:srgbClr val="242021"/>
              </a:solidFill>
              <a:effectLst/>
              <a:latin typeface="Calibri" panose="020F0502020204030204" pitchFamily="34" charset="0"/>
              <a:cs typeface="Calibri" panose="020F0502020204030204" pitchFamily="34" charset="0"/>
            </a:endParaRPr>
          </a:p>
          <a:p>
            <a:pPr>
              <a:spcBef>
                <a:spcPts val="0"/>
              </a:spcBef>
              <a:spcAft>
                <a:spcPts val="600"/>
              </a:spcAft>
              <a:buFont typeface="Wingdings" pitchFamily="2" charset="2"/>
              <a:buChar char="v"/>
            </a:pPr>
            <a:r>
              <a:rPr lang="en-GB" b="0" i="0" dirty="0">
                <a:solidFill>
                  <a:srgbClr val="242021"/>
                </a:solidFill>
                <a:effectLst/>
                <a:latin typeface="Calibri" panose="020F0502020204030204" pitchFamily="34" charset="0"/>
                <a:cs typeface="Calibri" panose="020F0502020204030204" pitchFamily="34" charset="0"/>
              </a:rPr>
              <a:t>The program counter keeps track of the instruction currently being executed. </a:t>
            </a:r>
          </a:p>
          <a:p>
            <a:pPr>
              <a:spcBef>
                <a:spcPts val="0"/>
              </a:spcBef>
              <a:spcAft>
                <a:spcPts val="600"/>
              </a:spcAft>
              <a:buFont typeface="Wingdings" pitchFamily="2" charset="2"/>
              <a:buChar char="v"/>
            </a:pPr>
            <a:r>
              <a:rPr lang="en-GB" b="0" i="0" dirty="0">
                <a:solidFill>
                  <a:srgbClr val="242021"/>
                </a:solidFill>
                <a:effectLst/>
                <a:latin typeface="Calibri" panose="020F0502020204030204" pitchFamily="34" charset="0"/>
                <a:cs typeface="Calibri" panose="020F0502020204030204" pitchFamily="34" charset="0"/>
              </a:rPr>
              <a:t>After execution of the instruction, the counter is incremented to point to the address of the next instruction in memory.</a:t>
            </a:r>
            <a:r>
              <a:rPr lang="en-GB" dirty="0">
                <a:latin typeface="Calibri" panose="020F0502020204030204" pitchFamily="34" charset="0"/>
                <a:cs typeface="Calibri" panose="020F0502020204030204" pitchFamily="34" charset="0"/>
              </a:rPr>
              <a:t> </a:t>
            </a:r>
            <a:br>
              <a:rPr lang="en-GB" dirty="0">
                <a:latin typeface="Calibri" panose="020F0502020204030204" pitchFamily="34" charset="0"/>
                <a:cs typeface="Calibri" panose="020F0502020204030204" pitchFamily="34" charset="0"/>
              </a:rPr>
            </a:br>
            <a:endParaRPr lang="LID4096"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3B7016C6-8F54-8D3B-53C7-002055903C07}"/>
              </a:ext>
            </a:extLst>
          </p:cNvPr>
          <p:cNvPicPr>
            <a:picLocks noChangeAspect="1"/>
          </p:cNvPicPr>
          <p:nvPr/>
        </p:nvPicPr>
        <p:blipFill rotWithShape="1">
          <a:blip r:embed="rId2"/>
          <a:srcRect l="15493" t="18206" r="4216" b="5899"/>
          <a:stretch/>
        </p:blipFill>
        <p:spPr>
          <a:xfrm>
            <a:off x="3614057" y="3141648"/>
            <a:ext cx="5807033" cy="3175335"/>
          </a:xfrm>
          <a:prstGeom prst="rect">
            <a:avLst/>
          </a:prstGeom>
        </p:spPr>
      </p:pic>
    </p:spTree>
    <p:extLst>
      <p:ext uri="{BB962C8B-B14F-4D97-AF65-F5344CB8AC3E}">
        <p14:creationId xmlns:p14="http://schemas.microsoft.com/office/powerpoint/2010/main" val="1078283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F26CE-846E-C9E5-F283-E3016CBBA883}"/>
              </a:ext>
            </a:extLst>
          </p:cNvPr>
          <p:cNvSpPr>
            <a:spLocks noGrp="1"/>
          </p:cNvSpPr>
          <p:nvPr>
            <p:ph type="dt" sz="half" idx="10"/>
          </p:nvPr>
        </p:nvSpPr>
        <p:spPr/>
        <p:txBody>
          <a:bodyPr/>
          <a:lstStyle/>
          <a:p>
            <a:fld id="{604C81F4-8D9B-F149-A772-453CF73C4882}" type="datetime1">
              <a:rPr lang="en-US" smtClean="0">
                <a:latin typeface="Calibri" panose="020F0502020204030204" pitchFamily="34" charset="0"/>
                <a:cs typeface="Calibri" panose="020F0502020204030204" pitchFamily="34" charset="0"/>
              </a:rPr>
              <a:t>10/30/23</a:t>
            </a:fld>
            <a:endParaRPr lang="en-US">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C3FF8411-0EFC-F9AB-3F0C-79143085B62F}"/>
              </a:ext>
            </a:extLst>
          </p:cNvPr>
          <p:cNvSpPr>
            <a:spLocks noGrp="1"/>
          </p:cNvSpPr>
          <p:nvPr>
            <p:ph type="ftr" sz="quarter" idx="11"/>
          </p:nvPr>
        </p:nvSpPr>
        <p:spPr/>
        <p:txBody>
          <a:bodyPr/>
          <a:lstStyle/>
          <a:p>
            <a:r>
              <a:rPr lang="en-US">
                <a:latin typeface="Calibri" panose="020F0502020204030204" pitchFamily="34" charset="0"/>
                <a:cs typeface="Calibri" panose="020F0502020204030204" pitchFamily="34" charset="0"/>
              </a:rPr>
              <a:t>Faculty of Computer Science</a:t>
            </a:r>
          </a:p>
        </p:txBody>
      </p:sp>
      <p:sp>
        <p:nvSpPr>
          <p:cNvPr id="4" name="Slide Number Placeholder 3">
            <a:extLst>
              <a:ext uri="{FF2B5EF4-FFF2-40B4-BE49-F238E27FC236}">
                <a16:creationId xmlns:a16="http://schemas.microsoft.com/office/drawing/2014/main" id="{DA814A26-2F1D-042B-A4FD-E6F4FB168978}"/>
              </a:ext>
            </a:extLst>
          </p:cNvPr>
          <p:cNvSpPr>
            <a:spLocks noGrp="1"/>
          </p:cNvSpPr>
          <p:nvPr>
            <p:ph type="sldNum" sz="quarter" idx="12"/>
          </p:nvPr>
        </p:nvSpPr>
        <p:spPr/>
        <p:txBody>
          <a:bodyPr/>
          <a:lstStyle/>
          <a:p>
            <a:fld id="{086B6608-6F69-448F-99DC-C9E613BFB696}" type="slidenum">
              <a:rPr lang="en-US" smtClean="0">
                <a:latin typeface="Calibri" panose="020F0502020204030204" pitchFamily="34" charset="0"/>
                <a:cs typeface="Calibri" panose="020F0502020204030204" pitchFamily="34" charset="0"/>
              </a:rPr>
              <a:t>9</a:t>
            </a:fld>
            <a:endParaRPr lang="en-US">
              <a:latin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C8C0DD54-9577-422F-981D-41A0E6BA62B6}"/>
              </a:ext>
            </a:extLst>
          </p:cNvPr>
          <p:cNvSpPr>
            <a:spLocks noGrp="1"/>
          </p:cNvSpPr>
          <p:nvPr>
            <p:ph type="title"/>
          </p:nvPr>
        </p:nvSpPr>
        <p:spPr/>
        <p:txBody>
          <a:bodyPr anchor="ctr">
            <a:noAutofit/>
          </a:bodyPr>
          <a:lstStyle/>
          <a:p>
            <a:r>
              <a:rPr lang="en-US" sz="4000" dirty="0">
                <a:latin typeface="Calibri" panose="020F0502020204030204" pitchFamily="34" charset="0"/>
                <a:cs typeface="Calibri" panose="020F0502020204030204" pitchFamily="34" charset="0"/>
              </a:rPr>
              <a:t>Control Unit</a:t>
            </a:r>
            <a:endParaRPr lang="LID4096" sz="40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62A24DCD-D726-DFF3-AC2C-8036CCEED0E0}"/>
              </a:ext>
            </a:extLst>
          </p:cNvPr>
          <p:cNvSpPr>
            <a:spLocks noGrp="1"/>
          </p:cNvSpPr>
          <p:nvPr>
            <p:ph sz="quarter" idx="13"/>
          </p:nvPr>
        </p:nvSpPr>
        <p:spPr/>
        <p:txBody>
          <a:bodyPr/>
          <a:lstStyle/>
          <a:p>
            <a:pPr>
              <a:spcBef>
                <a:spcPts val="0"/>
              </a:spcBef>
              <a:spcAft>
                <a:spcPts val="600"/>
              </a:spcAft>
              <a:buFont typeface="Wingdings" pitchFamily="2" charset="2"/>
              <a:buChar char="v"/>
            </a:pPr>
            <a:r>
              <a:rPr lang="en-GB" b="0" i="0" dirty="0">
                <a:solidFill>
                  <a:srgbClr val="242021"/>
                </a:solidFill>
                <a:effectLst/>
                <a:latin typeface="Calibri" panose="020F0502020204030204" pitchFamily="34" charset="0"/>
                <a:cs typeface="Calibri" panose="020F0502020204030204" pitchFamily="34" charset="0"/>
              </a:rPr>
              <a:t>The third part of any CPU is the control unit. </a:t>
            </a:r>
          </a:p>
          <a:p>
            <a:pPr>
              <a:spcBef>
                <a:spcPts val="0"/>
              </a:spcBef>
              <a:spcAft>
                <a:spcPts val="600"/>
              </a:spcAft>
              <a:buFont typeface="Wingdings" pitchFamily="2" charset="2"/>
              <a:buChar char="v"/>
            </a:pPr>
            <a:r>
              <a:rPr lang="en-GB" b="0" i="0" dirty="0">
                <a:solidFill>
                  <a:srgbClr val="242021"/>
                </a:solidFill>
                <a:effectLst/>
                <a:latin typeface="Calibri" panose="020F0502020204030204" pitchFamily="34" charset="0"/>
                <a:cs typeface="Calibri" panose="020F0502020204030204" pitchFamily="34" charset="0"/>
              </a:rPr>
              <a:t>The </a:t>
            </a:r>
            <a:r>
              <a:rPr lang="en-GB" b="1" i="0" dirty="0">
                <a:solidFill>
                  <a:srgbClr val="242021"/>
                </a:solidFill>
                <a:effectLst/>
                <a:latin typeface="Calibri" panose="020F0502020204030204" pitchFamily="34" charset="0"/>
                <a:cs typeface="Calibri" panose="020F0502020204030204" pitchFamily="34" charset="0"/>
              </a:rPr>
              <a:t>control unit </a:t>
            </a:r>
            <a:r>
              <a:rPr lang="en-GB" b="0" i="0" dirty="0">
                <a:solidFill>
                  <a:srgbClr val="242021"/>
                </a:solidFill>
                <a:effectLst/>
                <a:latin typeface="Calibri" panose="020F0502020204030204" pitchFamily="34" charset="0"/>
                <a:cs typeface="Calibri" panose="020F0502020204030204" pitchFamily="34" charset="0"/>
              </a:rPr>
              <a:t>controls the operation of each subsystem. </a:t>
            </a:r>
          </a:p>
          <a:p>
            <a:pPr>
              <a:spcBef>
                <a:spcPts val="0"/>
              </a:spcBef>
              <a:spcAft>
                <a:spcPts val="600"/>
              </a:spcAft>
              <a:buFont typeface="Wingdings" pitchFamily="2" charset="2"/>
              <a:buChar char="v"/>
            </a:pPr>
            <a:r>
              <a:rPr lang="en-GB" b="0" i="0" dirty="0">
                <a:solidFill>
                  <a:srgbClr val="242021"/>
                </a:solidFill>
                <a:effectLst/>
                <a:latin typeface="Calibri" panose="020F0502020204030204" pitchFamily="34" charset="0"/>
                <a:cs typeface="Calibri" panose="020F0502020204030204" pitchFamily="34" charset="0"/>
              </a:rPr>
              <a:t>Controlling is achieved through signals sent from the control unit to other subsystems</a:t>
            </a:r>
            <a:r>
              <a:rPr lang="en-GB" dirty="0">
                <a:latin typeface="Calibri" panose="020F0502020204030204" pitchFamily="34" charset="0"/>
                <a:cs typeface="Calibri" panose="020F0502020204030204" pitchFamily="34" charset="0"/>
              </a:rPr>
              <a:t> </a:t>
            </a:r>
            <a:br>
              <a:rPr lang="en-GB" dirty="0">
                <a:latin typeface="Calibri" panose="020F0502020204030204" pitchFamily="34" charset="0"/>
                <a:cs typeface="Calibri" panose="020F0502020204030204" pitchFamily="34" charset="0"/>
              </a:rPr>
            </a:br>
            <a:endParaRPr lang="LID4096"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1738DA65-1DF4-D176-511B-6AC1F38A8511}"/>
              </a:ext>
            </a:extLst>
          </p:cNvPr>
          <p:cNvPicPr>
            <a:picLocks noChangeAspect="1"/>
          </p:cNvPicPr>
          <p:nvPr/>
        </p:nvPicPr>
        <p:blipFill rotWithShape="1">
          <a:blip r:embed="rId2"/>
          <a:srcRect l="10367" t="17320" r="3704" b="5308"/>
          <a:stretch/>
        </p:blipFill>
        <p:spPr>
          <a:xfrm>
            <a:off x="3205842" y="3271156"/>
            <a:ext cx="5475515" cy="2852057"/>
          </a:xfrm>
          <a:prstGeom prst="rect">
            <a:avLst/>
          </a:prstGeom>
        </p:spPr>
      </p:pic>
    </p:spTree>
    <p:extLst>
      <p:ext uri="{BB962C8B-B14F-4D97-AF65-F5344CB8AC3E}">
        <p14:creationId xmlns:p14="http://schemas.microsoft.com/office/powerpoint/2010/main" val="166840360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icostone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064D6C488808240A931504663625519" ma:contentTypeVersion="14" ma:contentTypeDescription="Create a new document." ma:contentTypeScope="" ma:versionID="1b62e8f1834b831c8f32bb5cb869efd4">
  <xsd:schema xmlns:xsd="http://www.w3.org/2001/XMLSchema" xmlns:xs="http://www.w3.org/2001/XMLSchema" xmlns:p="http://schemas.microsoft.com/office/2006/metadata/properties" xmlns:ns2="f6f721e1-8a62-40be-993d-f44352021507" xmlns:ns3="5d0b22ea-e5ea-49c7-9b62-902e21e51f08" targetNamespace="http://schemas.microsoft.com/office/2006/metadata/properties" ma:root="true" ma:fieldsID="b5faa4c97add08f19085f545fbe457ca" ns2:_="" ns3:_="">
    <xsd:import namespace="f6f721e1-8a62-40be-993d-f44352021507"/>
    <xsd:import namespace="5d0b22ea-e5ea-49c7-9b62-902e21e51f08"/>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6f721e1-8a62-40be-993d-f4435202150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d7facb9e-2b26-4d73-808f-93b90f4d6559"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d0b22ea-e5ea-49c7-9b62-902e21e51f0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b31b757f-8087-4096-bcce-f3e636a02fec}" ma:internalName="TaxCatchAll" ma:showField="CatchAllData" ma:web="5d0b22ea-e5ea-49c7-9b62-902e21e51f0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f6f721e1-8a62-40be-993d-f44352021507">
      <Terms xmlns="http://schemas.microsoft.com/office/infopath/2007/PartnerControls"/>
    </lcf76f155ced4ddcb4097134ff3c332f>
    <TaxCatchAll xmlns="5d0b22ea-e5ea-49c7-9b62-902e21e51f08" xsi:nil="true"/>
  </documentManagement>
</p:properties>
</file>

<file path=customXml/itemProps1.xml><?xml version="1.0" encoding="utf-8"?>
<ds:datastoreItem xmlns:ds="http://schemas.openxmlformats.org/officeDocument/2006/customXml" ds:itemID="{1BC49BF6-AA93-40A7-9737-A0FC93F02F3F}">
  <ds:schemaRefs/>
</ds:datastoreItem>
</file>

<file path=customXml/itemProps2.xml><?xml version="1.0" encoding="utf-8"?>
<ds:datastoreItem xmlns:ds="http://schemas.openxmlformats.org/officeDocument/2006/customXml" ds:itemID="{19E42AFF-377A-47D3-84EF-20B0692369E9}">
  <ds:schemaRefs/>
</ds:datastoreItem>
</file>

<file path=customXml/itemProps3.xml><?xml version="1.0" encoding="utf-8"?>
<ds:datastoreItem xmlns:ds="http://schemas.openxmlformats.org/officeDocument/2006/customXml" ds:itemID="{2A9B77A0-8658-45E5-8D19-245595005394}">
  <ds:schemaRefs/>
</ds:datastoreItem>
</file>

<file path=docProps/app.xml><?xml version="1.0" encoding="utf-8"?>
<Properties xmlns="http://schemas.openxmlformats.org/officeDocument/2006/extended-properties" xmlns:vt="http://schemas.openxmlformats.org/officeDocument/2006/docPropsVTypes">
  <TotalTime>2839</TotalTime>
  <Words>1603</Words>
  <Application>Microsoft Macintosh PowerPoint</Application>
  <PresentationFormat>Widescreen</PresentationFormat>
  <Paragraphs>163</Paragraphs>
  <Slides>20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Courier New</vt:lpstr>
      <vt:lpstr>Times New Roman</vt:lpstr>
      <vt:lpstr>Wingdings</vt:lpstr>
      <vt:lpstr>Vicostone Template</vt:lpstr>
      <vt:lpstr>Introduction to Computing</vt:lpstr>
      <vt:lpstr>Objective</vt:lpstr>
      <vt:lpstr>Computer Hardware</vt:lpstr>
      <vt:lpstr>Computer Hardware</vt:lpstr>
      <vt:lpstr>Central Processing Unit</vt:lpstr>
      <vt:lpstr>The arithmetic logic unit (ALU)</vt:lpstr>
      <vt:lpstr>Registers</vt:lpstr>
      <vt:lpstr>Program counter</vt:lpstr>
      <vt:lpstr>Control Unit</vt:lpstr>
      <vt:lpstr>Main Memory </vt:lpstr>
      <vt:lpstr>Address Space </vt:lpstr>
      <vt:lpstr>Examples</vt:lpstr>
      <vt:lpstr>Memory Types: RAM and ROM</vt:lpstr>
      <vt:lpstr>ROM</vt:lpstr>
      <vt:lpstr>Memory Hierarchy</vt:lpstr>
      <vt:lpstr>Cache Memory</vt:lpstr>
      <vt:lpstr>Input/Output Subsystem</vt:lpstr>
      <vt:lpstr>Magnetic Tape</vt:lpstr>
      <vt:lpstr>Others</vt:lpstr>
      <vt:lpstr>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huy pham</dc:creator>
  <cp:lastModifiedBy>Mai Xuan Trang</cp:lastModifiedBy>
  <cp:revision>291</cp:revision>
  <dcterms:created xsi:type="dcterms:W3CDTF">2021-07-07T15:50:00Z</dcterms:created>
  <dcterms:modified xsi:type="dcterms:W3CDTF">2023-10-30T15:34:44Z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0x010100BD3BB059D0FAE34984A8001B7158EFFA</vt:lpwstr>
  </property>
  <property fmtid="{D5CDD505-2E9C-101B-9397-08002B2CF9AE}" pid="3" name="MediaServiceImageTags">
    <vt:lpwstr/>
  </property>
  <property fmtid="{D5CDD505-2E9C-101B-9397-08002B2CF9AE}" pid="4" name="ICV">
    <vt:lpwstr>C95D7A518BFC46C5A4965A85424C90FD_13</vt:lpwstr>
  </property>
  <property fmtid="{D5CDD505-2E9C-101B-9397-08002B2CF9AE}" pid="5" name="KSOProductBuildVer">
    <vt:lpwstr>1033-12.2.0.13215</vt:lpwstr>
  </property>
</Properties>
</file>

<file path=docProps/thumbnail.jpeg>
</file>